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0B5A2-5D3E-46B8-9555-D605A1FE2672}" v="811" dt="2025-08-14T17:30:52.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35" d="100"/>
          <a:sy n="135" d="100"/>
        </p:scale>
        <p:origin x="672" y="33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m Ra" userId="3e452807-4895-4fc8-8635-ca554d90d64e" providerId="ADAL" clId="{2470B5A2-5D3E-46B8-9555-D605A1FE2672}"/>
    <pc:docChg chg="modSld">
      <pc:chgData name="Km Ra" userId="3e452807-4895-4fc8-8635-ca554d90d64e" providerId="ADAL" clId="{2470B5A2-5D3E-46B8-9555-D605A1FE2672}" dt="2025-08-14T17:30:52.963" v="817" actId="20577"/>
      <pc:docMkLst>
        <pc:docMk/>
      </pc:docMkLst>
      <pc:sldChg chg="modSp">
        <pc:chgData name="Km Ra" userId="3e452807-4895-4fc8-8635-ca554d90d64e" providerId="ADAL" clId="{2470B5A2-5D3E-46B8-9555-D605A1FE2672}" dt="2025-08-14T17:20:02.281" v="151" actId="20577"/>
        <pc:sldMkLst>
          <pc:docMk/>
          <pc:sldMk cId="2561301957" sldId="260"/>
        </pc:sldMkLst>
        <pc:graphicFrameChg chg="mod">
          <ac:chgData name="Km Ra" userId="3e452807-4895-4fc8-8635-ca554d90d64e" providerId="ADAL" clId="{2470B5A2-5D3E-46B8-9555-D605A1FE2672}" dt="2025-08-14T17:20:02.281" v="151" actId="20577"/>
          <ac:graphicFrameMkLst>
            <pc:docMk/>
            <pc:sldMk cId="2561301957" sldId="260"/>
            <ac:graphicFrameMk id="4" creationId="{00000000-0000-0000-0000-000000000000}"/>
          </ac:graphicFrameMkLst>
        </pc:graphicFrameChg>
      </pc:sldChg>
      <pc:sldChg chg="modSp mod">
        <pc:chgData name="Km Ra" userId="3e452807-4895-4fc8-8635-ca554d90d64e" providerId="ADAL" clId="{2470B5A2-5D3E-46B8-9555-D605A1FE2672}" dt="2025-08-14T17:21:18.413" v="196" actId="1076"/>
        <pc:sldMkLst>
          <pc:docMk/>
          <pc:sldMk cId="3907758905" sldId="262"/>
        </pc:sldMkLst>
        <pc:graphicFrameChg chg="mod">
          <ac:chgData name="Km Ra" userId="3e452807-4895-4fc8-8635-ca554d90d64e" providerId="ADAL" clId="{2470B5A2-5D3E-46B8-9555-D605A1FE2672}" dt="2025-08-14T17:21:11.313" v="195" actId="20577"/>
          <ac:graphicFrameMkLst>
            <pc:docMk/>
            <pc:sldMk cId="3907758905" sldId="262"/>
            <ac:graphicFrameMk id="4" creationId="{00000000-0000-0000-0000-000000000000}"/>
          </ac:graphicFrameMkLst>
        </pc:graphicFrameChg>
        <pc:picChg chg="mod">
          <ac:chgData name="Km Ra" userId="3e452807-4895-4fc8-8635-ca554d90d64e" providerId="ADAL" clId="{2470B5A2-5D3E-46B8-9555-D605A1FE2672}" dt="2025-08-14T17:21:18.413" v="196" actId="1076"/>
          <ac:picMkLst>
            <pc:docMk/>
            <pc:sldMk cId="3907758905" sldId="262"/>
            <ac:picMk id="5" creationId="{00000000-0000-0000-0000-000000000000}"/>
          </ac:picMkLst>
        </pc:picChg>
      </pc:sldChg>
      <pc:sldChg chg="modSp">
        <pc:chgData name="Km Ra" userId="3e452807-4895-4fc8-8635-ca554d90d64e" providerId="ADAL" clId="{2470B5A2-5D3E-46B8-9555-D605A1FE2672}" dt="2025-08-14T17:22:23.466" v="326" actId="20577"/>
        <pc:sldMkLst>
          <pc:docMk/>
          <pc:sldMk cId="416435604" sldId="263"/>
        </pc:sldMkLst>
        <pc:graphicFrameChg chg="mod">
          <ac:chgData name="Km Ra" userId="3e452807-4895-4fc8-8635-ca554d90d64e" providerId="ADAL" clId="{2470B5A2-5D3E-46B8-9555-D605A1FE2672}" dt="2025-08-14T17:22:23.466" v="326" actId="20577"/>
          <ac:graphicFrameMkLst>
            <pc:docMk/>
            <pc:sldMk cId="416435604" sldId="263"/>
            <ac:graphicFrameMk id="4" creationId="{00000000-0000-0000-0000-000000000000}"/>
          </ac:graphicFrameMkLst>
        </pc:graphicFrameChg>
      </pc:sldChg>
      <pc:sldChg chg="modSp">
        <pc:chgData name="Km Ra" userId="3e452807-4895-4fc8-8635-ca554d90d64e" providerId="ADAL" clId="{2470B5A2-5D3E-46B8-9555-D605A1FE2672}" dt="2025-08-14T17:22:37.204" v="330" actId="313"/>
        <pc:sldMkLst>
          <pc:docMk/>
          <pc:sldMk cId="2651589598" sldId="264"/>
        </pc:sldMkLst>
        <pc:graphicFrameChg chg="mod">
          <ac:chgData name="Km Ra" userId="3e452807-4895-4fc8-8635-ca554d90d64e" providerId="ADAL" clId="{2470B5A2-5D3E-46B8-9555-D605A1FE2672}" dt="2025-08-14T17:22:37.204" v="330" actId="313"/>
          <ac:graphicFrameMkLst>
            <pc:docMk/>
            <pc:sldMk cId="2651589598" sldId="264"/>
            <ac:graphicFrameMk id="4" creationId="{00000000-0000-0000-0000-000000000000}"/>
          </ac:graphicFrameMkLst>
        </pc:graphicFrameChg>
      </pc:sldChg>
      <pc:sldChg chg="modSp">
        <pc:chgData name="Km Ra" userId="3e452807-4895-4fc8-8635-ca554d90d64e" providerId="ADAL" clId="{2470B5A2-5D3E-46B8-9555-D605A1FE2672}" dt="2025-02-28T14:07:57.431" v="52" actId="113"/>
        <pc:sldMkLst>
          <pc:docMk/>
          <pc:sldMk cId="2330672900" sldId="265"/>
        </pc:sldMkLst>
      </pc:sldChg>
      <pc:sldChg chg="modSp">
        <pc:chgData name="Km Ra" userId="3e452807-4895-4fc8-8635-ca554d90d64e" providerId="ADAL" clId="{2470B5A2-5D3E-46B8-9555-D605A1FE2672}" dt="2025-08-14T17:23:17.703" v="332" actId="20577"/>
        <pc:sldMkLst>
          <pc:docMk/>
          <pc:sldMk cId="1959476278" sldId="268"/>
        </pc:sldMkLst>
        <pc:graphicFrameChg chg="mod">
          <ac:chgData name="Km Ra" userId="3e452807-4895-4fc8-8635-ca554d90d64e" providerId="ADAL" clId="{2470B5A2-5D3E-46B8-9555-D605A1FE2672}" dt="2025-08-14T17:23:17.703" v="332" actId="20577"/>
          <ac:graphicFrameMkLst>
            <pc:docMk/>
            <pc:sldMk cId="1959476278" sldId="268"/>
            <ac:graphicFrameMk id="4" creationId="{00000000-0000-0000-0000-000000000000}"/>
          </ac:graphicFrameMkLst>
        </pc:graphicFrameChg>
      </pc:sldChg>
      <pc:sldChg chg="modSp">
        <pc:chgData name="Km Ra" userId="3e452807-4895-4fc8-8635-ca554d90d64e" providerId="ADAL" clId="{2470B5A2-5D3E-46B8-9555-D605A1FE2672}" dt="2025-08-14T17:23:52.179" v="384" actId="20577"/>
        <pc:sldMkLst>
          <pc:docMk/>
          <pc:sldMk cId="1482976527" sldId="270"/>
        </pc:sldMkLst>
        <pc:graphicFrameChg chg="mod">
          <ac:chgData name="Km Ra" userId="3e452807-4895-4fc8-8635-ca554d90d64e" providerId="ADAL" clId="{2470B5A2-5D3E-46B8-9555-D605A1FE2672}" dt="2025-08-14T17:23:52.179" v="384" actId="20577"/>
          <ac:graphicFrameMkLst>
            <pc:docMk/>
            <pc:sldMk cId="1482976527" sldId="270"/>
            <ac:graphicFrameMk id="4" creationId="{00000000-0000-0000-0000-000000000000}"/>
          </ac:graphicFrameMkLst>
        </pc:graphicFrameChg>
      </pc:sldChg>
      <pc:sldChg chg="modSp">
        <pc:chgData name="Km Ra" userId="3e452807-4895-4fc8-8635-ca554d90d64e" providerId="ADAL" clId="{2470B5A2-5D3E-46B8-9555-D605A1FE2672}" dt="2025-08-14T17:24:24.659" v="416" actId="20577"/>
        <pc:sldMkLst>
          <pc:docMk/>
          <pc:sldMk cId="1769523344" sldId="271"/>
        </pc:sldMkLst>
        <pc:graphicFrameChg chg="mod">
          <ac:chgData name="Km Ra" userId="3e452807-4895-4fc8-8635-ca554d90d64e" providerId="ADAL" clId="{2470B5A2-5D3E-46B8-9555-D605A1FE2672}" dt="2025-08-14T17:24:24.659" v="416" actId="20577"/>
          <ac:graphicFrameMkLst>
            <pc:docMk/>
            <pc:sldMk cId="1769523344" sldId="271"/>
            <ac:graphicFrameMk id="4" creationId="{00000000-0000-0000-0000-000000000000}"/>
          </ac:graphicFrameMkLst>
        </pc:graphicFrameChg>
      </pc:sldChg>
      <pc:sldChg chg="modSp mod">
        <pc:chgData name="Km Ra" userId="3e452807-4895-4fc8-8635-ca554d90d64e" providerId="ADAL" clId="{2470B5A2-5D3E-46B8-9555-D605A1FE2672}" dt="2025-08-14T17:24:45.144" v="418" actId="1076"/>
        <pc:sldMkLst>
          <pc:docMk/>
          <pc:sldMk cId="2055746956" sldId="272"/>
        </pc:sldMkLst>
        <pc:picChg chg="mod">
          <ac:chgData name="Km Ra" userId="3e452807-4895-4fc8-8635-ca554d90d64e" providerId="ADAL" clId="{2470B5A2-5D3E-46B8-9555-D605A1FE2672}" dt="2025-08-14T17:24:45.144" v="418" actId="1076"/>
          <ac:picMkLst>
            <pc:docMk/>
            <pc:sldMk cId="2055746956" sldId="272"/>
            <ac:picMk id="3" creationId="{00000000-0000-0000-0000-000000000000}"/>
          </ac:picMkLst>
        </pc:picChg>
      </pc:sldChg>
      <pc:sldChg chg="modSp mod">
        <pc:chgData name="Km Ra" userId="3e452807-4895-4fc8-8635-ca554d90d64e" providerId="ADAL" clId="{2470B5A2-5D3E-46B8-9555-D605A1FE2672}" dt="2025-08-14T17:24:56.492" v="419" actId="1076"/>
        <pc:sldMkLst>
          <pc:docMk/>
          <pc:sldMk cId="1443064679" sldId="273"/>
        </pc:sldMkLst>
        <pc:picChg chg="mod">
          <ac:chgData name="Km Ra" userId="3e452807-4895-4fc8-8635-ca554d90d64e" providerId="ADAL" clId="{2470B5A2-5D3E-46B8-9555-D605A1FE2672}" dt="2025-08-14T17:24:56.492" v="419" actId="1076"/>
          <ac:picMkLst>
            <pc:docMk/>
            <pc:sldMk cId="1443064679" sldId="273"/>
            <ac:picMk id="5" creationId="{00000000-0000-0000-0000-000000000000}"/>
          </ac:picMkLst>
        </pc:picChg>
      </pc:sldChg>
      <pc:sldChg chg="modSp">
        <pc:chgData name="Km Ra" userId="3e452807-4895-4fc8-8635-ca554d90d64e" providerId="ADAL" clId="{2470B5A2-5D3E-46B8-9555-D605A1FE2672}" dt="2025-08-14T17:25:18.315" v="448" actId="20577"/>
        <pc:sldMkLst>
          <pc:docMk/>
          <pc:sldMk cId="1346535000" sldId="274"/>
        </pc:sldMkLst>
        <pc:graphicFrameChg chg="mod">
          <ac:chgData name="Km Ra" userId="3e452807-4895-4fc8-8635-ca554d90d64e" providerId="ADAL" clId="{2470B5A2-5D3E-46B8-9555-D605A1FE2672}" dt="2025-08-14T17:25:18.315" v="448" actId="20577"/>
          <ac:graphicFrameMkLst>
            <pc:docMk/>
            <pc:sldMk cId="1346535000" sldId="274"/>
            <ac:graphicFrameMk id="4" creationId="{00000000-0000-0000-0000-000000000000}"/>
          </ac:graphicFrameMkLst>
        </pc:graphicFrameChg>
      </pc:sldChg>
      <pc:sldChg chg="modSp">
        <pc:chgData name="Km Ra" userId="3e452807-4895-4fc8-8635-ca554d90d64e" providerId="ADAL" clId="{2470B5A2-5D3E-46B8-9555-D605A1FE2672}" dt="2025-08-14T17:26:47.733" v="504" actId="20577"/>
        <pc:sldMkLst>
          <pc:docMk/>
          <pc:sldMk cId="2328457523" sldId="276"/>
        </pc:sldMkLst>
        <pc:graphicFrameChg chg="mod">
          <ac:chgData name="Km Ra" userId="3e452807-4895-4fc8-8635-ca554d90d64e" providerId="ADAL" clId="{2470B5A2-5D3E-46B8-9555-D605A1FE2672}" dt="2025-08-14T17:26:47.733" v="504" actId="20577"/>
          <ac:graphicFrameMkLst>
            <pc:docMk/>
            <pc:sldMk cId="2328457523" sldId="276"/>
            <ac:graphicFrameMk id="4" creationId="{00000000-0000-0000-0000-000000000000}"/>
          </ac:graphicFrameMkLst>
        </pc:graphicFrameChg>
      </pc:sldChg>
      <pc:sldChg chg="modSp">
        <pc:chgData name="Km Ra" userId="3e452807-4895-4fc8-8635-ca554d90d64e" providerId="ADAL" clId="{2470B5A2-5D3E-46B8-9555-D605A1FE2672}" dt="2025-08-14T17:27:32.702" v="541" actId="20577"/>
        <pc:sldMkLst>
          <pc:docMk/>
          <pc:sldMk cId="2177620362" sldId="277"/>
        </pc:sldMkLst>
        <pc:graphicFrameChg chg="mod">
          <ac:chgData name="Km Ra" userId="3e452807-4895-4fc8-8635-ca554d90d64e" providerId="ADAL" clId="{2470B5A2-5D3E-46B8-9555-D605A1FE2672}" dt="2025-08-14T17:27:32.702" v="541" actId="20577"/>
          <ac:graphicFrameMkLst>
            <pc:docMk/>
            <pc:sldMk cId="2177620362" sldId="277"/>
            <ac:graphicFrameMk id="4" creationId="{00000000-0000-0000-0000-000000000000}"/>
          </ac:graphicFrameMkLst>
        </pc:graphicFrameChg>
      </pc:sldChg>
      <pc:sldChg chg="modSp mod">
        <pc:chgData name="Km Ra" userId="3e452807-4895-4fc8-8635-ca554d90d64e" providerId="ADAL" clId="{2470B5A2-5D3E-46B8-9555-D605A1FE2672}" dt="2025-08-14T17:30:52.963" v="817" actId="20577"/>
        <pc:sldMkLst>
          <pc:docMk/>
          <pc:sldMk cId="3551884031" sldId="278"/>
        </pc:sldMkLst>
        <pc:graphicFrameChg chg="mod">
          <ac:chgData name="Km Ra" userId="3e452807-4895-4fc8-8635-ca554d90d64e" providerId="ADAL" clId="{2470B5A2-5D3E-46B8-9555-D605A1FE2672}" dt="2025-08-14T17:30:52.963" v="817" actId="20577"/>
          <ac:graphicFrameMkLst>
            <pc:docMk/>
            <pc:sldMk cId="3551884031" sldId="278"/>
            <ac:graphicFrameMk id="4" creationId="{00000000-0000-0000-0000-000000000000}"/>
          </ac:graphicFrameMkLst>
        </pc:graphicFrameChg>
        <pc:picChg chg="mod">
          <ac:chgData name="Km Ra" userId="3e452807-4895-4fc8-8635-ca554d90d64e" providerId="ADAL" clId="{2470B5A2-5D3E-46B8-9555-D605A1FE2672}" dt="2025-08-14T17:30:03.218" v="727" actId="1076"/>
          <ac:picMkLst>
            <pc:docMk/>
            <pc:sldMk cId="3551884031" sldId="278"/>
            <ac:picMk id="5" creationId="{00000000-0000-0000-0000-000000000000}"/>
          </ac:picMkLst>
        </pc:picChg>
      </pc:sldChg>
    </pc:docChg>
  </pc:docChgLst>
  <pc:docChgLst>
    <pc:chgData name="Km Ra" userId="3e452807-4895-4fc8-8635-ca554d90d64e" providerId="ADAL" clId="{AA6FDFFF-7CA4-40F0-BDF6-56BF13EC2C3C}"/>
    <pc:docChg chg="modSld">
      <pc:chgData name="Km Ra" userId="3e452807-4895-4fc8-8635-ca554d90d64e" providerId="ADAL" clId="{AA6FDFFF-7CA4-40F0-BDF6-56BF13EC2C3C}" dt="2019-03-08T13:10:53.120" v="25" actId="20577"/>
      <pc:docMkLst>
        <pc:docMk/>
      </pc:docMkLst>
      <pc:sldChg chg="modSp">
        <pc:chgData name="Km Ra" userId="3e452807-4895-4fc8-8635-ca554d90d64e" providerId="ADAL" clId="{AA6FDFFF-7CA4-40F0-BDF6-56BF13EC2C3C}" dt="2019-03-08T13:10:53.120" v="25" actId="20577"/>
        <pc:sldMkLst>
          <pc:docMk/>
          <pc:sldMk cId="416435604" sldId="2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2000" b="1" dirty="0">
              <a:solidFill>
                <a:srgbClr val="009390"/>
              </a:solidFill>
            </a:rPr>
            <a:t>INFO ON THE PROCUREMENT MANAGEMENT OFFICE</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WHO ARE WE?</a:t>
          </a:r>
          <a:endParaRPr lang="en-US" b="0" dirty="0">
            <a:solidFill>
              <a:schemeClr val="bg1"/>
            </a:solidFill>
          </a:endParaRPr>
        </a:p>
      </dgm:t>
    </dgm:pt>
    <dgm:pt modelId="{1E36DF9F-EC49-4357-B6D6-79EF0AAB6D7F}" type="parTrans" cxnId="{DF361B25-FBD0-4BA6-9447-0FA506D1D4FF}">
      <dgm:prSet/>
      <dgm:spPr/>
      <dgm:t>
        <a:bodyPr/>
        <a:lstStyle/>
        <a:p>
          <a:endParaRPr lang="en-US"/>
        </a:p>
      </dgm:t>
    </dgm:pt>
    <dgm:pt modelId="{18DD1D31-CB68-40EB-94FE-B0A618D9BFE0}" type="sibTrans" cxnId="{DF361B25-FBD0-4BA6-9447-0FA506D1D4FF}">
      <dgm:prSet/>
      <dgm:spPr/>
      <dgm:t>
        <a:bodyPr/>
        <a:lstStyle/>
        <a:p>
          <a:endParaRPr lang="en-US"/>
        </a:p>
      </dgm:t>
    </dgm:pt>
    <dgm:pt modelId="{92BB21AB-69C3-4A4F-AADC-415A0F04A932}">
      <dgm:prSet/>
      <dgm:spPr/>
      <dgm:t>
        <a:bodyPr/>
        <a:lstStyle/>
        <a:p>
          <a:pPr algn="just" rtl="0"/>
          <a:r>
            <a:rPr lang="en-US" dirty="0">
              <a:solidFill>
                <a:schemeClr val="bg1"/>
              </a:solidFill>
            </a:rPr>
            <a:t>WHAT DO WE DO?</a:t>
          </a:r>
          <a:endParaRPr lang="en-US" b="0" dirty="0">
            <a:solidFill>
              <a:schemeClr val="bg1"/>
            </a:solidFill>
          </a:endParaRPr>
        </a:p>
      </dgm:t>
    </dgm:pt>
    <dgm:pt modelId="{B24F207C-9A89-416F-B106-FB99BF8E0FAA}" type="parTrans" cxnId="{36745DE4-942C-405C-82B6-E2E9A177F16E}">
      <dgm:prSet/>
      <dgm:spPr/>
      <dgm:t>
        <a:bodyPr/>
        <a:lstStyle/>
        <a:p>
          <a:endParaRPr lang="en-US"/>
        </a:p>
      </dgm:t>
    </dgm:pt>
    <dgm:pt modelId="{15506D37-EAE3-4F62-9DB7-A88DD122BC37}" type="sibTrans" cxnId="{36745DE4-942C-405C-82B6-E2E9A177F16E}">
      <dgm:prSet/>
      <dgm:spPr/>
      <dgm:t>
        <a:bodyPr/>
        <a:lstStyle/>
        <a:p>
          <a:endParaRPr lang="en-US"/>
        </a:p>
      </dgm:t>
    </dgm:pt>
    <dgm:pt modelId="{516A6032-07E5-4027-82EC-48129BB1FFCD}">
      <dgm:prSet/>
      <dgm:spPr/>
      <dgm:t>
        <a:bodyPr/>
        <a:lstStyle/>
        <a:p>
          <a:pPr algn="just" rtl="0"/>
          <a:r>
            <a:rPr lang="en-US" b="0" dirty="0">
              <a:solidFill>
                <a:schemeClr val="bg1"/>
              </a:solidFill>
            </a:rPr>
            <a:t>Km! Ra, CPSM, C.P.M., CPPO, CPPB, CAP-OM, CPCP, FCCM</a:t>
          </a:r>
        </a:p>
      </dgm:t>
    </dgm:pt>
    <dgm:pt modelId="{0EF20B15-2DC9-4CEA-8B93-65885F103C1C}" type="parTrans" cxnId="{36F6578E-477D-4B7A-8484-E28162F389F7}">
      <dgm:prSet/>
      <dgm:spPr/>
      <dgm:t>
        <a:bodyPr/>
        <a:lstStyle/>
        <a:p>
          <a:endParaRPr lang="en-US"/>
        </a:p>
      </dgm:t>
    </dgm:pt>
    <dgm:pt modelId="{C24B3A55-05EE-4743-9A09-6AF71778E006}" type="sibTrans" cxnId="{36F6578E-477D-4B7A-8484-E28162F389F7}">
      <dgm:prSet/>
      <dgm:spPr/>
      <dgm:t>
        <a:bodyPr/>
        <a:lstStyle/>
        <a:p>
          <a:endParaRPr lang="en-US"/>
        </a:p>
      </dgm:t>
    </dgm:pt>
    <dgm:pt modelId="{5E48326A-30B0-48C4-8CC7-F8337FB6085A}">
      <dgm:prSet/>
      <dgm:spPr/>
      <dgm:t>
        <a:bodyPr/>
        <a:lstStyle/>
        <a:p>
          <a:pPr algn="just" rtl="0"/>
          <a:r>
            <a:rPr lang="en-US" b="0" dirty="0">
              <a:solidFill>
                <a:schemeClr val="bg1"/>
              </a:solidFill>
            </a:rPr>
            <a:t>Chief Procurement Officer</a:t>
          </a:r>
        </a:p>
      </dgm:t>
    </dgm:pt>
    <dgm:pt modelId="{21953F40-9083-47ED-9F5F-8463FD03E393}" type="parTrans" cxnId="{0B6CB6A1-075B-4580-B920-07D6AA17D039}">
      <dgm:prSet/>
      <dgm:spPr/>
      <dgm:t>
        <a:bodyPr/>
        <a:lstStyle/>
        <a:p>
          <a:endParaRPr lang="en-US"/>
        </a:p>
      </dgm:t>
    </dgm:pt>
    <dgm:pt modelId="{72EE1019-6480-4EF1-9D88-6A9E49C5197C}" type="sibTrans" cxnId="{0B6CB6A1-075B-4580-B920-07D6AA17D039}">
      <dgm:prSet/>
      <dgm:spPr/>
      <dgm:t>
        <a:bodyPr/>
        <a:lstStyle/>
        <a:p>
          <a:endParaRPr lang="en-US"/>
        </a:p>
      </dgm:t>
    </dgm:pt>
    <dgm:pt modelId="{C69FE669-8C90-4AE6-A8C1-113C72C33E54}">
      <dgm:prSet/>
      <dgm:spPr/>
      <dgm:t>
        <a:bodyPr/>
        <a:lstStyle/>
        <a:p>
          <a:pPr algn="just" rtl="0"/>
          <a:r>
            <a:rPr lang="en-US" b="0" dirty="0">
              <a:solidFill>
                <a:schemeClr val="bg1"/>
              </a:solidFill>
            </a:rPr>
            <a:t>Purchase Orders</a:t>
          </a:r>
        </a:p>
      </dgm:t>
    </dgm:pt>
    <dgm:pt modelId="{9301C92C-6BB3-4C8C-8246-02EE506EC99F}" type="parTrans" cxnId="{DD77D732-2C97-4C7A-A215-3BE95468A1C4}">
      <dgm:prSet/>
      <dgm:spPr/>
      <dgm:t>
        <a:bodyPr/>
        <a:lstStyle/>
        <a:p>
          <a:endParaRPr lang="en-US"/>
        </a:p>
      </dgm:t>
    </dgm:pt>
    <dgm:pt modelId="{567462C8-A833-4828-8F97-1AED2BB6CD5B}" type="sibTrans" cxnId="{DD77D732-2C97-4C7A-A215-3BE95468A1C4}">
      <dgm:prSet/>
      <dgm:spPr/>
      <dgm:t>
        <a:bodyPr/>
        <a:lstStyle/>
        <a:p>
          <a:endParaRPr lang="en-US"/>
        </a:p>
      </dgm:t>
    </dgm:pt>
    <dgm:pt modelId="{2C50613D-196D-4BEC-9203-02ED5CB6D7ED}">
      <dgm:prSet/>
      <dgm:spPr/>
      <dgm:t>
        <a:bodyPr/>
        <a:lstStyle/>
        <a:p>
          <a:pPr algn="just" rtl="0"/>
          <a:r>
            <a:rPr lang="en-US" b="0" dirty="0">
              <a:solidFill>
                <a:schemeClr val="bg1"/>
              </a:solidFill>
            </a:rPr>
            <a:t>Purchasing and Contracts Management.</a:t>
          </a:r>
        </a:p>
      </dgm:t>
    </dgm:pt>
    <dgm:pt modelId="{F61D1E9A-BDFB-48E9-AB99-9CCE005F2009}" type="parTrans" cxnId="{8F811D36-2B76-4AD8-BF3D-585B5BE7555B}">
      <dgm:prSet/>
      <dgm:spPr/>
      <dgm:t>
        <a:bodyPr/>
        <a:lstStyle/>
        <a:p>
          <a:endParaRPr lang="en-US"/>
        </a:p>
      </dgm:t>
    </dgm:pt>
    <dgm:pt modelId="{903991AE-CC16-424B-AD25-AF0A21055090}" type="sibTrans" cxnId="{8F811D36-2B76-4AD8-BF3D-585B5BE7555B}">
      <dgm:prSet/>
      <dgm:spPr/>
      <dgm:t>
        <a:bodyPr/>
        <a:lstStyle/>
        <a:p>
          <a:endParaRPr lang="en-US"/>
        </a:p>
      </dgm:t>
    </dgm:pt>
    <dgm:pt modelId="{1F84085B-A53B-4A83-904C-FA2D3E421D35}">
      <dgm:prSet/>
      <dgm:spPr/>
      <dgm:t>
        <a:bodyPr/>
        <a:lstStyle/>
        <a:p>
          <a:pPr algn="just" rtl="0"/>
          <a:r>
            <a:rPr lang="en-US" b="0" dirty="0">
              <a:solidFill>
                <a:schemeClr val="bg1"/>
              </a:solidFill>
            </a:rPr>
            <a:t>Purchasing Card Program.</a:t>
          </a:r>
        </a:p>
      </dgm:t>
    </dgm:pt>
    <dgm:pt modelId="{A321459C-09A7-4321-A0B8-F15AAF8910FD}" type="parTrans" cxnId="{C154687F-C5E3-43FC-9F8E-9926BCEB809D}">
      <dgm:prSet/>
      <dgm:spPr/>
      <dgm:t>
        <a:bodyPr/>
        <a:lstStyle/>
        <a:p>
          <a:endParaRPr lang="en-US"/>
        </a:p>
      </dgm:t>
    </dgm:pt>
    <dgm:pt modelId="{D63E4D60-319D-4453-B6D9-EB54B7F03B18}" type="sibTrans" cxnId="{C154687F-C5E3-43FC-9F8E-9926BCEB809D}">
      <dgm:prSet/>
      <dgm:spPr/>
      <dgm:t>
        <a:bodyPr/>
        <a:lstStyle/>
        <a:p>
          <a:endParaRPr lang="en-US"/>
        </a:p>
      </dgm:t>
    </dgm:pt>
    <dgm:pt modelId="{A57C0D32-A75A-463A-B500-445BD90CE1D7}">
      <dgm:prSet/>
      <dgm:spPr/>
      <dgm:t>
        <a:bodyPr/>
        <a:lstStyle/>
        <a:p>
          <a:pPr algn="just" rtl="0"/>
          <a:r>
            <a:rPr lang="en-US" b="0" dirty="0">
              <a:solidFill>
                <a:schemeClr val="bg1"/>
              </a:solidFill>
            </a:rPr>
            <a:t>Grants Research and Administration.</a:t>
          </a:r>
        </a:p>
      </dgm:t>
    </dgm:pt>
    <dgm:pt modelId="{F05481FC-07CB-4A7B-87BF-0C43E389411E}" type="parTrans" cxnId="{02721038-8C7B-4EC2-A9E0-08F5C37D36C6}">
      <dgm:prSet/>
      <dgm:spPr/>
      <dgm:t>
        <a:bodyPr/>
        <a:lstStyle/>
        <a:p>
          <a:endParaRPr lang="en-US"/>
        </a:p>
      </dgm:t>
    </dgm:pt>
    <dgm:pt modelId="{6513ADE7-1EFF-441C-BADE-2D434C70D6F7}" type="sibTrans" cxnId="{02721038-8C7B-4EC2-A9E0-08F5C37D36C6}">
      <dgm:prSet/>
      <dgm:spPr/>
      <dgm:t>
        <a:bodyPr/>
        <a:lstStyle/>
        <a:p>
          <a:endParaRPr lang="en-US"/>
        </a:p>
      </dgm:t>
    </dgm:pt>
    <dgm:pt modelId="{D87F6BD9-0ACF-4667-AF8D-A8A499E9AF66}">
      <dgm:prSet/>
      <dgm:spPr/>
      <dgm:t>
        <a:bodyPr/>
        <a:lstStyle/>
        <a:p>
          <a:pPr algn="just" rtl="0"/>
          <a:r>
            <a:rPr lang="en-US" b="0" dirty="0">
              <a:solidFill>
                <a:schemeClr val="bg1"/>
              </a:solidFill>
            </a:rPr>
            <a:t>561.799.4197</a:t>
          </a:r>
        </a:p>
      </dgm:t>
    </dgm:pt>
    <dgm:pt modelId="{E5963E4C-5401-48C6-9BA2-78D2D053E98E}" type="parTrans" cxnId="{FA8B0606-E0C7-4283-8786-124082DE189F}">
      <dgm:prSet/>
      <dgm:spPr/>
      <dgm:t>
        <a:bodyPr/>
        <a:lstStyle/>
        <a:p>
          <a:endParaRPr lang="en-US"/>
        </a:p>
      </dgm:t>
    </dgm:pt>
    <dgm:pt modelId="{9E368681-46B3-4D82-916F-E74A717DBFFC}" type="sibTrans" cxnId="{FA8B0606-E0C7-4283-8786-124082DE189F}">
      <dgm:prSet/>
      <dgm:spPr/>
      <dgm:t>
        <a:bodyPr/>
        <a:lstStyle/>
        <a:p>
          <a:endParaRPr lang="en-US"/>
        </a:p>
      </dgm:t>
    </dgm:pt>
    <dgm:pt modelId="{373EE68B-4F45-4463-9DF4-F6E524A43553}">
      <dgm:prSet/>
      <dgm:spPr/>
      <dgm:t>
        <a:bodyPr/>
        <a:lstStyle/>
        <a:p>
          <a:pPr algn="just" rtl="0"/>
          <a:r>
            <a:rPr lang="en-US" b="0" dirty="0">
              <a:solidFill>
                <a:schemeClr val="bg1"/>
              </a:solidFill>
            </a:rPr>
            <a:t>kmra@pbgfl.gov</a:t>
          </a:r>
        </a:p>
      </dgm:t>
    </dgm:pt>
    <dgm:pt modelId="{71234011-9F11-4BBF-9EB3-5BBD222CC435}" type="parTrans" cxnId="{5ECEC5AA-B0CF-4B20-8BAC-CBD66D2E5EC0}">
      <dgm:prSet/>
      <dgm:spPr/>
      <dgm:t>
        <a:bodyPr/>
        <a:lstStyle/>
        <a:p>
          <a:endParaRPr lang="en-US"/>
        </a:p>
      </dgm:t>
    </dgm:pt>
    <dgm:pt modelId="{0240CD8B-550E-471E-BBCC-D6041BD65E78}" type="sibTrans" cxnId="{5ECEC5AA-B0CF-4B20-8BAC-CBD66D2E5EC0}">
      <dgm:prSet/>
      <dgm:spPr/>
      <dgm:t>
        <a:bodyPr/>
        <a:lstStyle/>
        <a:p>
          <a:endParaRPr lang="en-US"/>
        </a:p>
      </dgm:t>
    </dgm:pt>
    <dgm:pt modelId="{3FBDE608-0138-4425-A32E-49E0B2B9AE08}">
      <dgm:prSet/>
      <dgm:spPr/>
      <dgm:t>
        <a:bodyPr/>
        <a:lstStyle/>
        <a:p>
          <a:pPr algn="just" rtl="0"/>
          <a:endParaRPr lang="en-US" b="0" dirty="0">
            <a:solidFill>
              <a:schemeClr val="bg1"/>
            </a:solidFill>
          </a:endParaRPr>
        </a:p>
      </dgm:t>
    </dgm:pt>
    <dgm:pt modelId="{6E93C271-89BF-4B5A-A386-4EC8E16711D9}" type="parTrans" cxnId="{8D572008-1841-407F-BFF9-9A3A0A097FD6}">
      <dgm:prSet/>
      <dgm:spPr/>
      <dgm:t>
        <a:bodyPr/>
        <a:lstStyle/>
        <a:p>
          <a:endParaRPr lang="en-US"/>
        </a:p>
      </dgm:t>
    </dgm:pt>
    <dgm:pt modelId="{0274DD28-99A3-470B-8A34-0B80957B83A4}" type="sibTrans" cxnId="{8D572008-1841-407F-BFF9-9A3A0A097FD6}">
      <dgm:prSet/>
      <dgm:spPr/>
      <dgm:t>
        <a:bodyPr/>
        <a:lstStyle/>
        <a:p>
          <a:endParaRPr lang="en-US"/>
        </a:p>
      </dgm:t>
    </dgm:pt>
    <dgm:pt modelId="{E2B64C1E-701E-4663-860A-43BBAB2FF3FC}">
      <dgm:prSet/>
      <dgm:spPr/>
      <dgm:t>
        <a:bodyPr/>
        <a:lstStyle/>
        <a:p>
          <a:pPr algn="just" rtl="0"/>
          <a:endParaRPr lang="en-US" b="0" dirty="0">
            <a:solidFill>
              <a:schemeClr val="bg1"/>
            </a:solidFill>
          </a:endParaRPr>
        </a:p>
      </dgm:t>
    </dgm:pt>
    <dgm:pt modelId="{01F507CA-7FE8-4B4E-BB86-C49233D625E7}" type="parTrans" cxnId="{CEF9C90E-91B6-4160-8B5B-03B6463A5E64}">
      <dgm:prSet/>
      <dgm:spPr/>
    </dgm:pt>
    <dgm:pt modelId="{5B8BBEDE-AC4A-437A-AC3B-CC68265CE13E}" type="sibTrans" cxnId="{CEF9C90E-91B6-4160-8B5B-03B6463A5E64}">
      <dgm:prSet/>
      <dgm:spPr/>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5559">
        <dgm:presLayoutVars>
          <dgm:bulletEnabled val="1"/>
        </dgm:presLayoutVars>
      </dgm:prSet>
      <dgm:spPr/>
    </dgm:pt>
  </dgm:ptLst>
  <dgm:cxnLst>
    <dgm:cxn modelId="{FA8B0606-E0C7-4283-8786-124082DE189F}" srcId="{1224BD72-16F7-452B-BBEB-48E38E278ED3}" destId="{D87F6BD9-0ACF-4667-AF8D-A8A499E9AF66}" srcOrd="3" destOrd="0" parTransId="{E5963E4C-5401-48C6-9BA2-78D2D053E98E}" sibTransId="{9E368681-46B3-4D82-916F-E74A717DBFFC}"/>
    <dgm:cxn modelId="{8D572008-1841-407F-BFF9-9A3A0A097FD6}" srcId="{1224BD72-16F7-452B-BBEB-48E38E278ED3}" destId="{3FBDE608-0138-4425-A32E-49E0B2B9AE08}" srcOrd="5" destOrd="0" parTransId="{6E93C271-89BF-4B5A-A386-4EC8E16711D9}" sibTransId="{0274DD28-99A3-470B-8A34-0B80957B83A4}"/>
    <dgm:cxn modelId="{CEF9C90E-91B6-4160-8B5B-03B6463A5E64}" srcId="{1224BD72-16F7-452B-BBEB-48E38E278ED3}" destId="{E2B64C1E-701E-4663-860A-43BBAB2FF3FC}" srcOrd="11" destOrd="0" parTransId="{01F507CA-7FE8-4B4E-BB86-C49233D625E7}" sibTransId="{5B8BBEDE-AC4A-437A-AC3B-CC68265CE13E}"/>
    <dgm:cxn modelId="{DF361B25-FBD0-4BA6-9447-0FA506D1D4FF}" srcId="{1224BD72-16F7-452B-BBEB-48E38E278ED3}" destId="{0A93FC38-391A-44C3-A25C-A3A50E7F9B39}" srcOrd="0" destOrd="0" parTransId="{1E36DF9F-EC49-4357-B6D6-79EF0AAB6D7F}" sibTransId="{18DD1D31-CB68-40EB-94FE-B0A618D9BFE0}"/>
    <dgm:cxn modelId="{DD77D732-2C97-4C7A-A215-3BE95468A1C4}" srcId="{1224BD72-16F7-452B-BBEB-48E38E278ED3}" destId="{C69FE669-8C90-4AE6-A8C1-113C72C33E54}" srcOrd="10" destOrd="0" parTransId="{9301C92C-6BB3-4C8C-8246-02EE506EC99F}" sibTransId="{567462C8-A833-4828-8F97-1AED2BB6CD5B}"/>
    <dgm:cxn modelId="{8F811D36-2B76-4AD8-BF3D-585B5BE7555B}" srcId="{1224BD72-16F7-452B-BBEB-48E38E278ED3}" destId="{2C50613D-196D-4BEC-9203-02ED5CB6D7ED}" srcOrd="7" destOrd="0" parTransId="{F61D1E9A-BDFB-48E9-AB99-9CCE005F2009}" sibTransId="{903991AE-CC16-424B-AD25-AF0A21055090}"/>
    <dgm:cxn modelId="{02721038-8C7B-4EC2-A9E0-08F5C37D36C6}" srcId="{1224BD72-16F7-452B-BBEB-48E38E278ED3}" destId="{A57C0D32-A75A-463A-B500-445BD90CE1D7}" srcOrd="9" destOrd="0" parTransId="{F05481FC-07CB-4A7B-87BF-0C43E389411E}" sibTransId="{6513ADE7-1EFF-441C-BADE-2D434C70D6F7}"/>
    <dgm:cxn modelId="{8088263F-E512-4012-8A3D-21F0D161F126}" type="presOf" srcId="{373EE68B-4F45-4463-9DF4-F6E524A43553}" destId="{208EDF28-1D43-49F4-AD0E-84C421C679A0}" srcOrd="0" destOrd="4" presId="urn:microsoft.com/office/officeart/2005/8/layout/vList2"/>
    <dgm:cxn modelId="{089F005B-D648-405D-BD81-1C5A3A6C105A}" type="presOf" srcId="{1F84085B-A53B-4A83-904C-FA2D3E421D35}" destId="{208EDF28-1D43-49F4-AD0E-84C421C679A0}" srcOrd="0" destOrd="8" presId="urn:microsoft.com/office/officeart/2005/8/layout/vList2"/>
    <dgm:cxn modelId="{11F5A944-6008-4370-8826-8E1BD805DD96}" type="presOf" srcId="{C69FE669-8C90-4AE6-A8C1-113C72C33E54}" destId="{208EDF28-1D43-49F4-AD0E-84C421C679A0}" srcOrd="0" destOrd="10" presId="urn:microsoft.com/office/officeart/2005/8/layout/vList2"/>
    <dgm:cxn modelId="{FFCA6646-4E13-464A-B3BF-6EBA62CDB951}" type="presOf" srcId="{516A6032-07E5-4027-82EC-48129BB1FFCD}" destId="{208EDF28-1D43-49F4-AD0E-84C421C679A0}" srcOrd="0" destOrd="1" presId="urn:microsoft.com/office/officeart/2005/8/layout/vList2"/>
    <dgm:cxn modelId="{0C5AE34A-B112-4D3E-B53C-9E957D1C8C6F}" type="presOf" srcId="{92BB21AB-69C3-4A4F-AADC-415A0F04A932}" destId="{208EDF28-1D43-49F4-AD0E-84C421C679A0}" srcOrd="0" destOrd="6" presId="urn:microsoft.com/office/officeart/2005/8/layout/vList2"/>
    <dgm:cxn modelId="{AF198554-CCB6-48E1-97C6-85DEEA4FA244}" type="presOf" srcId="{1224BD72-16F7-452B-BBEB-48E38E278ED3}" destId="{EF31C7C1-FBD8-4A9A-A9C5-C42685A58A1C}" srcOrd="0" destOrd="0" presId="urn:microsoft.com/office/officeart/2005/8/layout/vList2"/>
    <dgm:cxn modelId="{C154687F-C5E3-43FC-9F8E-9926BCEB809D}" srcId="{1224BD72-16F7-452B-BBEB-48E38E278ED3}" destId="{1F84085B-A53B-4A83-904C-FA2D3E421D35}" srcOrd="8" destOrd="0" parTransId="{A321459C-09A7-4321-A0B8-F15AAF8910FD}" sibTransId="{D63E4D60-319D-4453-B6D9-EB54B7F03B18}"/>
    <dgm:cxn modelId="{46EF3B8C-9998-4012-BEF4-45380F0EB656}" type="presOf" srcId="{0A93FC38-391A-44C3-A25C-A3A50E7F9B39}" destId="{208EDF28-1D43-49F4-AD0E-84C421C679A0}" srcOrd="0" destOrd="0" presId="urn:microsoft.com/office/officeart/2005/8/layout/vList2"/>
    <dgm:cxn modelId="{36F6578E-477D-4B7A-8484-E28162F389F7}" srcId="{1224BD72-16F7-452B-BBEB-48E38E278ED3}" destId="{516A6032-07E5-4027-82EC-48129BB1FFCD}" srcOrd="1" destOrd="0" parTransId="{0EF20B15-2DC9-4CEA-8B93-65885F103C1C}" sibTransId="{C24B3A55-05EE-4743-9A09-6AF71778E006}"/>
    <dgm:cxn modelId="{0B6CB6A1-075B-4580-B920-07D6AA17D039}" srcId="{1224BD72-16F7-452B-BBEB-48E38E278ED3}" destId="{5E48326A-30B0-48C4-8CC7-F8337FB6085A}" srcOrd="2" destOrd="0" parTransId="{21953F40-9083-47ED-9F5F-8463FD03E393}" sibTransId="{72EE1019-6480-4EF1-9D88-6A9E49C5197C}"/>
    <dgm:cxn modelId="{5ECEC5AA-B0CF-4B20-8BAC-CBD66D2E5EC0}" srcId="{1224BD72-16F7-452B-BBEB-48E38E278ED3}" destId="{373EE68B-4F45-4463-9DF4-F6E524A43553}" srcOrd="4" destOrd="0" parTransId="{71234011-9F11-4BBF-9EB3-5BBD222CC435}" sibTransId="{0240CD8B-550E-471E-BBCC-D6041BD65E78}"/>
    <dgm:cxn modelId="{4494B7B1-F599-46A7-A792-7F528EA32209}" type="presOf" srcId="{2C50613D-196D-4BEC-9203-02ED5CB6D7ED}" destId="{208EDF28-1D43-49F4-AD0E-84C421C679A0}" srcOrd="0" destOrd="7" presId="urn:microsoft.com/office/officeart/2005/8/layout/vList2"/>
    <dgm:cxn modelId="{D94EA5B2-68B0-4BF2-A592-B478B6407B46}" type="presOf" srcId="{E2B64C1E-701E-4663-860A-43BBAB2FF3FC}" destId="{208EDF28-1D43-49F4-AD0E-84C421C679A0}" srcOrd="0" destOrd="11" presId="urn:microsoft.com/office/officeart/2005/8/layout/vList2"/>
    <dgm:cxn modelId="{98F032B3-1431-4DD4-A430-5795FC7C78E0}" type="presOf" srcId="{3FBDE608-0138-4425-A32E-49E0B2B9AE08}" destId="{208EDF28-1D43-49F4-AD0E-84C421C679A0}" srcOrd="0" destOrd="5" presId="urn:microsoft.com/office/officeart/2005/8/layout/vList2"/>
    <dgm:cxn modelId="{6180D7C0-67EC-4AF7-9903-35DCD7E2E399}" type="presOf" srcId="{7BA5A0FD-8C50-43F3-A867-6DF2F7103D9F}" destId="{F734472C-020C-42AD-BDB5-5C967306DE94}" srcOrd="0" destOrd="0" presId="urn:microsoft.com/office/officeart/2005/8/layout/vList2"/>
    <dgm:cxn modelId="{109AA1D4-477B-46F9-9918-801499E25C2C}" type="presOf" srcId="{5E48326A-30B0-48C4-8CC7-F8337FB6085A}" destId="{208EDF28-1D43-49F4-AD0E-84C421C679A0}" srcOrd="0" destOrd="2" presId="urn:microsoft.com/office/officeart/2005/8/layout/vList2"/>
    <dgm:cxn modelId="{36745DE4-942C-405C-82B6-E2E9A177F16E}" srcId="{1224BD72-16F7-452B-BBEB-48E38E278ED3}" destId="{92BB21AB-69C3-4A4F-AADC-415A0F04A932}" srcOrd="6" destOrd="0" parTransId="{B24F207C-9A89-416F-B106-FB99BF8E0FAA}" sibTransId="{15506D37-EAE3-4F62-9DB7-A88DD122BC37}"/>
    <dgm:cxn modelId="{16938FF6-9931-46E5-8EA4-AD6C2D15668D}" type="presOf" srcId="{D87F6BD9-0ACF-4667-AF8D-A8A499E9AF66}" destId="{208EDF28-1D43-49F4-AD0E-84C421C679A0}" srcOrd="0" destOrd="3" presId="urn:microsoft.com/office/officeart/2005/8/layout/vList2"/>
    <dgm:cxn modelId="{FBAA4EFC-C36C-43C0-8FF9-0DA22DECB76D}" type="presOf" srcId="{A57C0D32-A75A-463A-B500-445BD90CE1D7}" destId="{208EDF28-1D43-49F4-AD0E-84C421C679A0}" srcOrd="0" destOrd="9"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DDAC8BC1-AE3E-4FA7-A453-5C06EC48560F}" type="presParOf" srcId="{F734472C-020C-42AD-BDB5-5C967306DE94}" destId="{EF31C7C1-FBD8-4A9A-A9C5-C42685A58A1C}" srcOrd="0" destOrd="0" presId="urn:microsoft.com/office/officeart/2005/8/layout/vList2"/>
    <dgm:cxn modelId="{F33D70B8-3DFB-4D86-8AEE-4AE1280B1C77}"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REQUEST FOR LETTERS OF INTEREST</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RLIs are used to purchase services when the City cannot describe very clearly what it wants, and will allow vendors to </a:t>
          </a:r>
          <a:r>
            <a:rPr lang="en-US" b="1" dirty="0">
              <a:solidFill>
                <a:schemeClr val="bg1"/>
              </a:solidFill>
            </a:rPr>
            <a:t>suggest solutions</a:t>
          </a:r>
          <a:r>
            <a:rPr lang="en-US" dirty="0">
              <a:solidFill>
                <a:schemeClr val="bg1"/>
              </a:solidFill>
            </a:rPr>
            <a:t>.  Currently, RLIs are primarily used for the City’s </a:t>
          </a:r>
          <a:r>
            <a:rPr lang="en-US" b="1" dirty="0">
              <a:solidFill>
                <a:schemeClr val="bg1"/>
              </a:solidFill>
            </a:rPr>
            <a:t>recreation programs</a:t>
          </a:r>
          <a:r>
            <a:rPr lang="en-US" b="0" dirty="0">
              <a:solidFill>
                <a:schemeClr val="bg1"/>
              </a:solidFill>
            </a:rPr>
            <a:t> like baseball, soccer, yoga, art, theatre, etc</a:t>
          </a:r>
          <a:r>
            <a:rPr lang="en-US" dirty="0">
              <a:solidFill>
                <a:schemeClr val="bg1"/>
              </a:solidFill>
            </a:rPr>
            <a:t>.</a:t>
          </a:r>
          <a:endParaRPr lang="en-US"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87BCC3A-0AA9-4B7A-91E0-30278670452D}">
      <dgm:prSet/>
      <dgm:spPr/>
      <dgm:t>
        <a:bodyPr/>
        <a:lstStyle/>
        <a:p>
          <a:pPr algn="just" rtl="0"/>
          <a:endParaRPr lang="en-US" b="0" dirty="0">
            <a:solidFill>
              <a:schemeClr val="bg1"/>
            </a:solidFill>
          </a:endParaRPr>
        </a:p>
      </dgm:t>
    </dgm:pt>
    <dgm:pt modelId="{6375530E-2C3E-44F9-9EB9-F9E5B6CD4BC0}" type="parTrans" cxnId="{43E91795-63CD-4252-B78A-B82DC47C10DD}">
      <dgm:prSet/>
      <dgm:spPr/>
      <dgm:t>
        <a:bodyPr/>
        <a:lstStyle/>
        <a:p>
          <a:endParaRPr lang="en-US"/>
        </a:p>
      </dgm:t>
    </dgm:pt>
    <dgm:pt modelId="{18C4EAB6-7436-47CF-A548-212EE3B99FB1}" type="sibTrans" cxnId="{43E91795-63CD-4252-B78A-B82DC47C10DD}">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8704">
        <dgm:presLayoutVars>
          <dgm:bulletEnabled val="1"/>
        </dgm:presLayoutVars>
      </dgm:prSet>
      <dgm:spPr/>
    </dgm:pt>
  </dgm:ptLst>
  <dgm:cxnLst>
    <dgm:cxn modelId="{DF361B25-FBD0-4BA6-9447-0FA506D1D4FF}" srcId="{1224BD72-16F7-452B-BBEB-48E38E278ED3}" destId="{0A93FC38-391A-44C3-A25C-A3A50E7F9B39}" srcOrd="0" destOrd="0" parTransId="{1E36DF9F-EC49-4357-B6D6-79EF0AAB6D7F}" sibTransId="{18DD1D31-CB68-40EB-94FE-B0A618D9BFE0}"/>
    <dgm:cxn modelId="{E6137C6B-6ED3-4334-BD84-33C3C6B5FF79}" type="presOf" srcId="{0A93FC38-391A-44C3-A25C-A3A50E7F9B39}" destId="{208EDF28-1D43-49F4-AD0E-84C421C679A0}" srcOrd="0" destOrd="0" presId="urn:microsoft.com/office/officeart/2005/8/layout/vList2"/>
    <dgm:cxn modelId="{14FDD254-E859-4C17-8369-03F73956DBD5}" type="presOf" srcId="{7BA5A0FD-8C50-43F3-A867-6DF2F7103D9F}" destId="{F734472C-020C-42AD-BDB5-5C967306DE94}" srcOrd="0" destOrd="0" presId="urn:microsoft.com/office/officeart/2005/8/layout/vList2"/>
    <dgm:cxn modelId="{BEE2B858-CBF1-44FC-9514-6DD778509934}" type="presOf" srcId="{1224BD72-16F7-452B-BBEB-48E38E278ED3}" destId="{EF31C7C1-FBD8-4A9A-A9C5-C42685A58A1C}" srcOrd="0" destOrd="0" presId="urn:microsoft.com/office/officeart/2005/8/layout/vList2"/>
    <dgm:cxn modelId="{43E91795-63CD-4252-B78A-B82DC47C10DD}" srcId="{1224BD72-16F7-452B-BBEB-48E38E278ED3}" destId="{B87BCC3A-0AA9-4B7A-91E0-30278670452D}" srcOrd="1" destOrd="0" parTransId="{6375530E-2C3E-44F9-9EB9-F9E5B6CD4BC0}" sibTransId="{18C4EAB6-7436-47CF-A548-212EE3B99FB1}"/>
    <dgm:cxn modelId="{4D093BFD-250A-412A-B558-FC238508C8A5}" type="presOf" srcId="{B87BCC3A-0AA9-4B7A-91E0-30278670452D}" destId="{208EDF28-1D43-49F4-AD0E-84C421C679A0}" srcOrd="0" destOrd="1"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0ACFE9B6-0745-4B66-816A-786A35507A4D}" type="presParOf" srcId="{F734472C-020C-42AD-BDB5-5C967306DE94}" destId="{EF31C7C1-FBD8-4A9A-A9C5-C42685A58A1C}" srcOrd="0" destOrd="0" presId="urn:microsoft.com/office/officeart/2005/8/layout/vList2"/>
    <dgm:cxn modelId="{0A8A3C9E-A6A8-4BDD-9A80-AF3142C9F5B5}"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REQUEST FOR QUALIFICATIONS</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RFQs are used to purchase certain professional services that the law (Florida Statutes) requires the vendor be selected based only on their qualifications or experience, and that </a:t>
          </a:r>
          <a:r>
            <a:rPr lang="en-US" b="1" dirty="0">
              <a:solidFill>
                <a:schemeClr val="bg1"/>
              </a:solidFill>
            </a:rPr>
            <a:t>no pricing information </a:t>
          </a:r>
          <a:r>
            <a:rPr lang="en-US" dirty="0">
              <a:solidFill>
                <a:schemeClr val="bg1"/>
              </a:solidFill>
            </a:rPr>
            <a:t>is submitted or considered during selection. Examples are engineering services, architects, etc.</a:t>
          </a:r>
          <a:endParaRPr lang="en-US"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87BCC3A-0AA9-4B7A-91E0-30278670452D}">
      <dgm:prSet/>
      <dgm:spPr/>
      <dgm:t>
        <a:bodyPr/>
        <a:lstStyle/>
        <a:p>
          <a:pPr algn="just" rtl="0"/>
          <a:endParaRPr lang="en-US" b="0" dirty="0">
            <a:solidFill>
              <a:schemeClr val="bg1"/>
            </a:solidFill>
          </a:endParaRPr>
        </a:p>
      </dgm:t>
    </dgm:pt>
    <dgm:pt modelId="{6375530E-2C3E-44F9-9EB9-F9E5B6CD4BC0}" type="parTrans" cxnId="{43E91795-63CD-4252-B78A-B82DC47C10DD}">
      <dgm:prSet/>
      <dgm:spPr/>
      <dgm:t>
        <a:bodyPr/>
        <a:lstStyle/>
        <a:p>
          <a:endParaRPr lang="en-US"/>
        </a:p>
      </dgm:t>
    </dgm:pt>
    <dgm:pt modelId="{18C4EAB6-7436-47CF-A548-212EE3B99FB1}" type="sibTrans" cxnId="{43E91795-63CD-4252-B78A-B82DC47C10DD}">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01833">
        <dgm:presLayoutVars>
          <dgm:bulletEnabled val="1"/>
        </dgm:presLayoutVars>
      </dgm:prSet>
      <dgm:spPr/>
    </dgm:pt>
  </dgm:ptLst>
  <dgm:cxnLst>
    <dgm:cxn modelId="{DF361B25-FBD0-4BA6-9447-0FA506D1D4FF}" srcId="{1224BD72-16F7-452B-BBEB-48E38E278ED3}" destId="{0A93FC38-391A-44C3-A25C-A3A50E7F9B39}" srcOrd="0" destOrd="0" parTransId="{1E36DF9F-EC49-4357-B6D6-79EF0AAB6D7F}" sibTransId="{18DD1D31-CB68-40EB-94FE-B0A618D9BFE0}"/>
    <dgm:cxn modelId="{8058CE31-15B3-484A-9549-3E47AF569EF4}" type="presOf" srcId="{7BA5A0FD-8C50-43F3-A867-6DF2F7103D9F}" destId="{F734472C-020C-42AD-BDB5-5C967306DE94}" srcOrd="0" destOrd="0" presId="urn:microsoft.com/office/officeart/2005/8/layout/vList2"/>
    <dgm:cxn modelId="{47BF1139-9AF5-452D-8549-F239D09667DF}" type="presOf" srcId="{0A93FC38-391A-44C3-A25C-A3A50E7F9B39}" destId="{208EDF28-1D43-49F4-AD0E-84C421C679A0}" srcOrd="0" destOrd="0" presId="urn:microsoft.com/office/officeart/2005/8/layout/vList2"/>
    <dgm:cxn modelId="{43E91795-63CD-4252-B78A-B82DC47C10DD}" srcId="{1224BD72-16F7-452B-BBEB-48E38E278ED3}" destId="{B87BCC3A-0AA9-4B7A-91E0-30278670452D}" srcOrd="1" destOrd="0" parTransId="{6375530E-2C3E-44F9-9EB9-F9E5B6CD4BC0}" sibTransId="{18C4EAB6-7436-47CF-A548-212EE3B99FB1}"/>
    <dgm:cxn modelId="{DF0008C6-A79F-4B4B-ABC2-08023D5AB9B7}" type="presOf" srcId="{1224BD72-16F7-452B-BBEB-48E38E278ED3}" destId="{EF31C7C1-FBD8-4A9A-A9C5-C42685A58A1C}" srcOrd="0" destOrd="0" presId="urn:microsoft.com/office/officeart/2005/8/layout/vList2"/>
    <dgm:cxn modelId="{D7031FDF-465B-47CB-9024-C1CE5844AD1F}" type="presOf" srcId="{B87BCC3A-0AA9-4B7A-91E0-30278670452D}" destId="{208EDF28-1D43-49F4-AD0E-84C421C679A0}" srcOrd="0" destOrd="1"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AAE2FA93-66FD-4C4C-98DC-EFFF6F6CE0C8}" type="presParOf" srcId="{F734472C-020C-42AD-BDB5-5C967306DE94}" destId="{EF31C7C1-FBD8-4A9A-A9C5-C42685A58A1C}" srcOrd="0" destOrd="0" presId="urn:microsoft.com/office/officeart/2005/8/layout/vList2"/>
    <dgm:cxn modelId="{ED7E9140-44DB-433C-8829-BA0F2B9C7051}"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WHERE TO FIND CITY BIDS</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City Solicitations (Bids) are posted and made available through the following resources:</a:t>
          </a:r>
          <a:endParaRPr lang="en-US"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87BCC3A-0AA9-4B7A-91E0-30278670452D}">
      <dgm:prSet/>
      <dgm:spPr/>
      <dgm:t>
        <a:bodyPr/>
        <a:lstStyle/>
        <a:p>
          <a:pPr algn="just" rtl="0"/>
          <a:endParaRPr lang="en-US" b="0" dirty="0">
            <a:solidFill>
              <a:schemeClr val="tx1"/>
            </a:solidFill>
          </a:endParaRPr>
        </a:p>
      </dgm:t>
    </dgm:pt>
    <dgm:pt modelId="{6375530E-2C3E-44F9-9EB9-F9E5B6CD4BC0}" type="parTrans" cxnId="{43E91795-63CD-4252-B78A-B82DC47C10DD}">
      <dgm:prSet/>
      <dgm:spPr/>
      <dgm:t>
        <a:bodyPr/>
        <a:lstStyle/>
        <a:p>
          <a:endParaRPr lang="en-US"/>
        </a:p>
      </dgm:t>
    </dgm:pt>
    <dgm:pt modelId="{18C4EAB6-7436-47CF-A548-212EE3B99FB1}" type="sibTrans" cxnId="{43E91795-63CD-4252-B78A-B82DC47C10DD}">
      <dgm:prSet/>
      <dgm:spPr/>
      <dgm:t>
        <a:bodyPr/>
        <a:lstStyle/>
        <a:p>
          <a:endParaRPr lang="en-US"/>
        </a:p>
      </dgm:t>
    </dgm:pt>
    <dgm:pt modelId="{3ACA0107-5C38-4F07-8228-BDA1F170F20A}">
      <dgm:prSet/>
      <dgm:spPr/>
      <dgm:t>
        <a:bodyPr/>
        <a:lstStyle/>
        <a:p>
          <a:pPr algn="just" rtl="0"/>
          <a:r>
            <a:rPr lang="en-US" b="0" dirty="0">
              <a:solidFill>
                <a:schemeClr val="tx1"/>
              </a:solidFill>
            </a:rPr>
            <a:t>		</a:t>
          </a:r>
          <a:r>
            <a:rPr lang="en-US" b="0" dirty="0">
              <a:solidFill>
                <a:schemeClr val="bg1"/>
              </a:solidFill>
            </a:rPr>
            <a:t>OpenGov (e-procurement provider)</a:t>
          </a:r>
        </a:p>
      </dgm:t>
    </dgm:pt>
    <dgm:pt modelId="{5478C31D-8EAD-47C9-BB74-7E6286B26AD3}" type="parTrans" cxnId="{A8F91485-C25B-4EB1-B773-84B5891664EF}">
      <dgm:prSet/>
      <dgm:spPr/>
      <dgm:t>
        <a:bodyPr/>
        <a:lstStyle/>
        <a:p>
          <a:endParaRPr lang="en-US"/>
        </a:p>
      </dgm:t>
    </dgm:pt>
    <dgm:pt modelId="{B81703B7-ADCB-4D3E-8709-0801E57E3A9C}" type="sibTrans" cxnId="{A8F91485-C25B-4EB1-B773-84B5891664EF}">
      <dgm:prSet/>
      <dgm:spPr/>
      <dgm:t>
        <a:bodyPr/>
        <a:lstStyle/>
        <a:p>
          <a:endParaRPr lang="en-US"/>
        </a:p>
      </dgm:t>
    </dgm:pt>
    <dgm:pt modelId="{DA846501-B7B5-4303-8307-4AD76E3F9855}">
      <dgm:prSet/>
      <dgm:spPr/>
      <dgm:t>
        <a:bodyPr/>
        <a:lstStyle/>
        <a:p>
          <a:pPr algn="just" rtl="0"/>
          <a:r>
            <a:rPr lang="en-US" b="0" dirty="0">
              <a:solidFill>
                <a:schemeClr val="bg1"/>
              </a:solidFill>
            </a:rPr>
            <a:t>		City’s website (Procurement Management  			webpage)</a:t>
          </a:r>
        </a:p>
      </dgm:t>
    </dgm:pt>
    <dgm:pt modelId="{5945A039-DA8F-4F44-9EFC-542F35B54EEC}" type="parTrans" cxnId="{0DC1444C-93C7-440E-AFA8-3136A5BA0013}">
      <dgm:prSet/>
      <dgm:spPr/>
      <dgm:t>
        <a:bodyPr/>
        <a:lstStyle/>
        <a:p>
          <a:endParaRPr lang="en-US"/>
        </a:p>
      </dgm:t>
    </dgm:pt>
    <dgm:pt modelId="{C53F7591-6E9E-4D15-82CE-F54674623A03}" type="sibTrans" cxnId="{0DC1444C-93C7-440E-AFA8-3136A5BA0013}">
      <dgm:prSet/>
      <dgm:spPr/>
      <dgm:t>
        <a:bodyPr/>
        <a:lstStyle/>
        <a:p>
          <a:endParaRPr lang="en-US"/>
        </a:p>
      </dgm:t>
    </dgm:pt>
    <dgm:pt modelId="{EC50041D-AC67-4886-A907-EDEC5017E9A1}">
      <dgm:prSet/>
      <dgm:spPr/>
      <dgm:t>
        <a:bodyPr/>
        <a:lstStyle/>
        <a:p>
          <a:pPr algn="just" rtl="0"/>
          <a:endParaRPr lang="en-US" b="0" dirty="0">
            <a:solidFill>
              <a:schemeClr val="bg1"/>
            </a:solidFill>
          </a:endParaRPr>
        </a:p>
      </dgm:t>
    </dgm:pt>
    <dgm:pt modelId="{CF8894FD-74D9-4672-9A3B-7CB2F51B7808}" type="parTrans" cxnId="{FF9480C4-F9AD-45FB-B700-915202E251E6}">
      <dgm:prSet/>
      <dgm:spPr/>
      <dgm:t>
        <a:bodyPr/>
        <a:lstStyle/>
        <a:p>
          <a:endParaRPr lang="en-US"/>
        </a:p>
      </dgm:t>
    </dgm:pt>
    <dgm:pt modelId="{20F185C0-5F43-41C2-A560-D141079239DE}" type="sibTrans" cxnId="{FF9480C4-F9AD-45FB-B700-915202E251E6}">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8704">
        <dgm:presLayoutVars>
          <dgm:bulletEnabled val="1"/>
        </dgm:presLayoutVars>
      </dgm:prSet>
      <dgm:spPr/>
    </dgm:pt>
  </dgm:ptLst>
  <dgm:cxnLst>
    <dgm:cxn modelId="{DF361B25-FBD0-4BA6-9447-0FA506D1D4FF}" srcId="{1224BD72-16F7-452B-BBEB-48E38E278ED3}" destId="{0A93FC38-391A-44C3-A25C-A3A50E7F9B39}" srcOrd="0" destOrd="0" parTransId="{1E36DF9F-EC49-4357-B6D6-79EF0AAB6D7F}" sibTransId="{18DD1D31-CB68-40EB-94FE-B0A618D9BFE0}"/>
    <dgm:cxn modelId="{06679E2B-EF6C-4415-A4D3-D6C70B2B7146}" type="presOf" srcId="{DA846501-B7B5-4303-8307-4AD76E3F9855}" destId="{208EDF28-1D43-49F4-AD0E-84C421C679A0}" srcOrd="0" destOrd="2" presId="urn:microsoft.com/office/officeart/2005/8/layout/vList2"/>
    <dgm:cxn modelId="{226A4334-06CD-429F-AAF8-8108984D1EF6}" type="presOf" srcId="{1224BD72-16F7-452B-BBEB-48E38E278ED3}" destId="{EF31C7C1-FBD8-4A9A-A9C5-C42685A58A1C}" srcOrd="0" destOrd="0" presId="urn:microsoft.com/office/officeart/2005/8/layout/vList2"/>
    <dgm:cxn modelId="{A4BCB843-7A22-4B28-A6A2-019EE19526F3}" type="presOf" srcId="{0A93FC38-391A-44C3-A25C-A3A50E7F9B39}" destId="{208EDF28-1D43-49F4-AD0E-84C421C679A0}" srcOrd="0" destOrd="0" presId="urn:microsoft.com/office/officeart/2005/8/layout/vList2"/>
    <dgm:cxn modelId="{0DC1444C-93C7-440E-AFA8-3136A5BA0013}" srcId="{3ACA0107-5C38-4F07-8228-BDA1F170F20A}" destId="{DA846501-B7B5-4303-8307-4AD76E3F9855}" srcOrd="0" destOrd="0" parTransId="{5945A039-DA8F-4F44-9EFC-542F35B54EEC}" sibTransId="{C53F7591-6E9E-4D15-82CE-F54674623A03}"/>
    <dgm:cxn modelId="{A8F91485-C25B-4EB1-B773-84B5891664EF}" srcId="{0A93FC38-391A-44C3-A25C-A3A50E7F9B39}" destId="{3ACA0107-5C38-4F07-8228-BDA1F170F20A}" srcOrd="0" destOrd="0" parTransId="{5478C31D-8EAD-47C9-BB74-7E6286B26AD3}" sibTransId="{B81703B7-ADCB-4D3E-8709-0801E57E3A9C}"/>
    <dgm:cxn modelId="{43E91795-63CD-4252-B78A-B82DC47C10DD}" srcId="{1224BD72-16F7-452B-BBEB-48E38E278ED3}" destId="{B87BCC3A-0AA9-4B7A-91E0-30278670452D}" srcOrd="1" destOrd="0" parTransId="{6375530E-2C3E-44F9-9EB9-F9E5B6CD4BC0}" sibTransId="{18C4EAB6-7436-47CF-A548-212EE3B99FB1}"/>
    <dgm:cxn modelId="{CAD5B7C1-8B50-461F-B6CF-6E95ABE5726D}" type="presOf" srcId="{7BA5A0FD-8C50-43F3-A867-6DF2F7103D9F}" destId="{F734472C-020C-42AD-BDB5-5C967306DE94}" srcOrd="0" destOrd="0" presId="urn:microsoft.com/office/officeart/2005/8/layout/vList2"/>
    <dgm:cxn modelId="{FF9480C4-F9AD-45FB-B700-915202E251E6}" srcId="{3ACA0107-5C38-4F07-8228-BDA1F170F20A}" destId="{EC50041D-AC67-4886-A907-EDEC5017E9A1}" srcOrd="1" destOrd="0" parTransId="{CF8894FD-74D9-4672-9A3B-7CB2F51B7808}" sibTransId="{20F185C0-5F43-41C2-A560-D141079239DE}"/>
    <dgm:cxn modelId="{78F4BFC9-BD93-48C7-8E9F-F0CDCD7043D3}" type="presOf" srcId="{3ACA0107-5C38-4F07-8228-BDA1F170F20A}" destId="{208EDF28-1D43-49F4-AD0E-84C421C679A0}" srcOrd="0" destOrd="1" presId="urn:microsoft.com/office/officeart/2005/8/layout/vList2"/>
    <dgm:cxn modelId="{FB8E57D7-2008-4666-AD7F-DD48E27A70E4}" type="presOf" srcId="{EC50041D-AC67-4886-A907-EDEC5017E9A1}" destId="{208EDF28-1D43-49F4-AD0E-84C421C679A0}" srcOrd="0" destOrd="3" presId="urn:microsoft.com/office/officeart/2005/8/layout/vList2"/>
    <dgm:cxn modelId="{DEB2CCE5-136E-47CB-AE7E-DD13D4631E1D}" type="presOf" srcId="{B87BCC3A-0AA9-4B7A-91E0-30278670452D}" destId="{208EDF28-1D43-49F4-AD0E-84C421C679A0}" srcOrd="0" destOrd="4"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F7D29209-2F94-4DF6-910F-7254B18C1C23}" type="presParOf" srcId="{F734472C-020C-42AD-BDB5-5C967306DE94}" destId="{EF31C7C1-FBD8-4A9A-A9C5-C42685A58A1C}" srcOrd="0" destOrd="0" presId="urn:microsoft.com/office/officeart/2005/8/layout/vList2"/>
    <dgm:cxn modelId="{B0810897-4EF1-4348-B771-50FAE274EBDE}"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chemeClr val="tx1"/>
              </a:solidFill>
            </a:rPr>
            <a:t>WHO IS A “</a:t>
          </a:r>
          <a:r>
            <a:rPr lang="en-US" sz="3200" b="1" dirty="0">
              <a:solidFill>
                <a:srgbClr val="009390"/>
              </a:solidFill>
            </a:rPr>
            <a:t>RESPONSIVE</a:t>
          </a:r>
          <a:r>
            <a:rPr lang="en-US" sz="3200" b="1" dirty="0">
              <a:solidFill>
                <a:schemeClr val="tx1"/>
              </a:solidFill>
            </a:rPr>
            <a:t>” BIDDER?</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r>
            <a:rPr lang="en-US" sz="2400" dirty="0">
              <a:solidFill>
                <a:schemeClr val="bg1"/>
              </a:solidFill>
            </a:rPr>
            <a:t>A </a:t>
          </a:r>
          <a:r>
            <a:rPr lang="en-US" sz="2400" u="sng" dirty="0">
              <a:solidFill>
                <a:schemeClr val="bg1"/>
              </a:solidFill>
            </a:rPr>
            <a:t>RESPONSIVE</a:t>
          </a:r>
          <a:r>
            <a:rPr lang="en-US" sz="2400" dirty="0">
              <a:solidFill>
                <a:schemeClr val="bg1"/>
              </a:solidFill>
            </a:rPr>
            <a:t> BIDDER OR PROPOSER IS:</a:t>
          </a:r>
          <a:r>
            <a:rPr lang="en-US" sz="2400" i="1" dirty="0">
              <a:solidFill>
                <a:srgbClr val="0070C0"/>
              </a:solidFill>
            </a:rPr>
            <a:t>	</a:t>
          </a:r>
          <a:endParaRPr lang="en-US" sz="2400"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CC50280-85A6-4B35-B3AE-1EA1C52F1A3A}">
      <dgm:prSet custT="1"/>
      <dgm:spPr/>
      <dgm:t>
        <a:bodyPr/>
        <a:lstStyle/>
        <a:p>
          <a:pPr algn="ctr" rtl="0"/>
          <a:endParaRPr lang="en-US" sz="2400" b="0" dirty="0">
            <a:solidFill>
              <a:srgbClr val="FF0000"/>
            </a:solidFill>
          </a:endParaRPr>
        </a:p>
      </dgm:t>
    </dgm:pt>
    <dgm:pt modelId="{26E7EA53-C308-4B95-9921-9CE8D2F34BED}" type="parTrans" cxnId="{3CF8A394-4C4B-4EAC-8836-B4AD96AB3EF3}">
      <dgm:prSet/>
      <dgm:spPr/>
      <dgm:t>
        <a:bodyPr/>
        <a:lstStyle/>
        <a:p>
          <a:endParaRPr lang="en-US"/>
        </a:p>
      </dgm:t>
    </dgm:pt>
    <dgm:pt modelId="{F8C620B9-8731-41DE-9536-4C7D3A07BCF2}" type="sibTrans" cxnId="{3CF8A394-4C4B-4EAC-8836-B4AD96AB3EF3}">
      <dgm:prSet/>
      <dgm:spPr/>
      <dgm:t>
        <a:bodyPr/>
        <a:lstStyle/>
        <a:p>
          <a:endParaRPr lang="en-US"/>
        </a:p>
      </dgm:t>
    </dgm:pt>
    <dgm:pt modelId="{4ED0274A-69AB-4F32-80EF-4E88683CFC84}">
      <dgm:prSet custT="1"/>
      <dgm:spPr/>
      <dgm:t>
        <a:bodyPr/>
        <a:lstStyle/>
        <a:p>
          <a:pPr algn="just" rtl="0"/>
          <a:endParaRPr lang="en-US" sz="2400" b="0" dirty="0">
            <a:solidFill>
              <a:srgbClr val="FF0000"/>
            </a:solidFill>
          </a:endParaRPr>
        </a:p>
      </dgm:t>
    </dgm:pt>
    <dgm:pt modelId="{9B802B45-E502-4487-B316-EEA1BA02FC28}" type="parTrans" cxnId="{67D7A2B5-5EF4-43A4-9ED3-857C9DAD7663}">
      <dgm:prSet/>
      <dgm:spPr/>
      <dgm:t>
        <a:bodyPr/>
        <a:lstStyle/>
        <a:p>
          <a:endParaRPr lang="en-US"/>
        </a:p>
      </dgm:t>
    </dgm:pt>
    <dgm:pt modelId="{501CC951-1C27-497C-A26C-BDA7A6FDC800}" type="sibTrans" cxnId="{67D7A2B5-5EF4-43A4-9ED3-857C9DAD7663}">
      <dgm:prSet/>
      <dgm:spPr/>
      <dgm:t>
        <a:bodyPr/>
        <a:lstStyle/>
        <a:p>
          <a:endParaRPr lang="en-US"/>
        </a:p>
      </dgm:t>
    </dgm:pt>
    <dgm:pt modelId="{A4E885DE-4A61-4691-A818-B1C9F8662F45}">
      <dgm:prSet custT="1"/>
      <dgm:spPr/>
      <dgm:t>
        <a:bodyPr/>
        <a:lstStyle/>
        <a:p>
          <a:pPr algn="just" rtl="0">
            <a:buFontTx/>
            <a:buNone/>
          </a:pPr>
          <a:r>
            <a:rPr lang="en-US" sz="2400" i="0" dirty="0">
              <a:solidFill>
                <a:schemeClr val="bg1"/>
              </a:solidFill>
            </a:rPr>
            <a:t>   a Bidder or Proposer whose Bid or Proposal conforms in all material respects to the terms and conditions included in the Invitation to Bid or Request for Proposals.</a:t>
          </a:r>
          <a:endParaRPr lang="en-US" sz="2400" b="0" dirty="0">
            <a:solidFill>
              <a:schemeClr val="bg1"/>
            </a:solidFill>
          </a:endParaRPr>
        </a:p>
      </dgm:t>
    </dgm:pt>
    <dgm:pt modelId="{02D6278A-E16D-4768-B8D8-2A9B473DACB4}" type="parTrans" cxnId="{FE9400EA-861A-43F9-9F8D-B0040D800D50}">
      <dgm:prSet/>
      <dgm:spPr/>
      <dgm:t>
        <a:bodyPr/>
        <a:lstStyle/>
        <a:p>
          <a:endParaRPr lang="en-US"/>
        </a:p>
      </dgm:t>
    </dgm:pt>
    <dgm:pt modelId="{1123BAD3-C4A6-4DB6-892B-0A1D5BA2BD62}" type="sibTrans" cxnId="{FE9400EA-861A-43F9-9F8D-B0040D800D50}">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74482" custLinFactNeighborY="-6169">
        <dgm:presLayoutVars>
          <dgm:chMax val="0"/>
          <dgm:bulletEnabled val="1"/>
        </dgm:presLayoutVars>
      </dgm:prSet>
      <dgm:spPr/>
    </dgm:pt>
    <dgm:pt modelId="{208EDF28-1D43-49F4-AD0E-84C421C679A0}" type="pres">
      <dgm:prSet presAssocID="{1224BD72-16F7-452B-BBEB-48E38E278ED3}" presName="childText" presStyleLbl="revTx" presStyleIdx="0" presStyleCnt="1">
        <dgm:presLayoutVars>
          <dgm:bulletEnabled val="1"/>
        </dgm:presLayoutVars>
      </dgm:prSet>
      <dgm:spPr/>
    </dgm:pt>
  </dgm:ptLst>
  <dgm:cxnLst>
    <dgm:cxn modelId="{DF361B25-FBD0-4BA6-9447-0FA506D1D4FF}" srcId="{1224BD72-16F7-452B-BBEB-48E38E278ED3}" destId="{0A93FC38-391A-44C3-A25C-A3A50E7F9B39}" srcOrd="0" destOrd="0" parTransId="{1E36DF9F-EC49-4357-B6D6-79EF0AAB6D7F}" sibTransId="{18DD1D31-CB68-40EB-94FE-B0A618D9BFE0}"/>
    <dgm:cxn modelId="{680D8A4E-AC65-439B-A195-4931FA94B918}" type="presOf" srcId="{1224BD72-16F7-452B-BBEB-48E38E278ED3}" destId="{EF31C7C1-FBD8-4A9A-A9C5-C42685A58A1C}" srcOrd="0" destOrd="0" presId="urn:microsoft.com/office/officeart/2005/8/layout/vList2"/>
    <dgm:cxn modelId="{6D384780-0C76-471A-904D-CD25C063E77D}" type="presOf" srcId="{7BA5A0FD-8C50-43F3-A867-6DF2F7103D9F}" destId="{F734472C-020C-42AD-BDB5-5C967306DE94}" srcOrd="0" destOrd="0" presId="urn:microsoft.com/office/officeart/2005/8/layout/vList2"/>
    <dgm:cxn modelId="{F5602B88-E508-4733-9C84-9B5E0CE3E176}" type="presOf" srcId="{4ED0274A-69AB-4F32-80EF-4E88683CFC84}" destId="{208EDF28-1D43-49F4-AD0E-84C421C679A0}" srcOrd="0" destOrd="2" presId="urn:microsoft.com/office/officeart/2005/8/layout/vList2"/>
    <dgm:cxn modelId="{3CF8A394-4C4B-4EAC-8836-B4AD96AB3EF3}" srcId="{1224BD72-16F7-452B-BBEB-48E38E278ED3}" destId="{BCC50280-85A6-4B35-B3AE-1EA1C52F1A3A}" srcOrd="3" destOrd="0" parTransId="{26E7EA53-C308-4B95-9921-9CE8D2F34BED}" sibTransId="{F8C620B9-8731-41DE-9536-4C7D3A07BCF2}"/>
    <dgm:cxn modelId="{83C9B5B1-38E7-4DC9-BCC0-258D3D10FB66}" type="presOf" srcId="{0A93FC38-391A-44C3-A25C-A3A50E7F9B39}" destId="{208EDF28-1D43-49F4-AD0E-84C421C679A0}" srcOrd="0" destOrd="0" presId="urn:microsoft.com/office/officeart/2005/8/layout/vList2"/>
    <dgm:cxn modelId="{67D7A2B5-5EF4-43A4-9ED3-857C9DAD7663}" srcId="{1224BD72-16F7-452B-BBEB-48E38E278ED3}" destId="{4ED0274A-69AB-4F32-80EF-4E88683CFC84}" srcOrd="2" destOrd="0" parTransId="{9B802B45-E502-4487-B316-EEA1BA02FC28}" sibTransId="{501CC951-1C27-497C-A26C-BDA7A6FDC800}"/>
    <dgm:cxn modelId="{F5AF9CD5-6948-41EB-8CFA-8D95B02DC11B}" type="presOf" srcId="{BCC50280-85A6-4B35-B3AE-1EA1C52F1A3A}" destId="{208EDF28-1D43-49F4-AD0E-84C421C679A0}" srcOrd="0" destOrd="3" presId="urn:microsoft.com/office/officeart/2005/8/layout/vList2"/>
    <dgm:cxn modelId="{FE9400EA-861A-43F9-9F8D-B0040D800D50}" srcId="{1224BD72-16F7-452B-BBEB-48E38E278ED3}" destId="{A4E885DE-4A61-4691-A818-B1C9F8662F45}" srcOrd="1" destOrd="0" parTransId="{02D6278A-E16D-4768-B8D8-2A9B473DACB4}" sibTransId="{1123BAD3-C4A6-4DB6-892B-0A1D5BA2BD62}"/>
    <dgm:cxn modelId="{99C557FF-46E3-4DE1-8BFF-3D8D92A5DF6F}" type="presOf" srcId="{A4E885DE-4A61-4691-A818-B1C9F8662F45}" destId="{208EDF28-1D43-49F4-AD0E-84C421C679A0}" srcOrd="0" destOrd="1"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90610B58-22E8-4A76-B3D1-6B8D4B8ECC07}" type="presParOf" srcId="{F734472C-020C-42AD-BDB5-5C967306DE94}" destId="{EF31C7C1-FBD8-4A9A-A9C5-C42685A58A1C}" srcOrd="0" destOrd="0" presId="urn:microsoft.com/office/officeart/2005/8/layout/vList2"/>
    <dgm:cxn modelId="{72450D90-C670-4135-ABED-75A0E772999D}"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chemeClr val="tx1"/>
              </a:solidFill>
            </a:rPr>
            <a:t>WHO IS A </a:t>
          </a:r>
          <a:r>
            <a:rPr lang="en-US" sz="3200" b="1" dirty="0">
              <a:solidFill>
                <a:srgbClr val="009390"/>
              </a:solidFill>
            </a:rPr>
            <a:t>“RESPONSIBLE” </a:t>
          </a:r>
          <a:r>
            <a:rPr lang="en-US" sz="3200" b="1" dirty="0">
              <a:solidFill>
                <a:schemeClr val="tx1"/>
              </a:solidFill>
            </a:rPr>
            <a:t>BIDDER?</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r>
            <a:rPr lang="en-US" sz="2400" i="0" dirty="0">
              <a:solidFill>
                <a:schemeClr val="bg1"/>
              </a:solidFill>
            </a:rPr>
            <a:t>A </a:t>
          </a:r>
          <a:r>
            <a:rPr lang="en-US" sz="2400" i="0" u="sng" dirty="0">
              <a:solidFill>
                <a:schemeClr val="bg1"/>
              </a:solidFill>
            </a:rPr>
            <a:t>RESPONSIBLE</a:t>
          </a:r>
          <a:r>
            <a:rPr lang="en-US" sz="2400" i="0" dirty="0">
              <a:solidFill>
                <a:schemeClr val="bg1"/>
              </a:solidFill>
            </a:rPr>
            <a:t> BIDDER OR PROPOSER IS:</a:t>
          </a:r>
          <a:r>
            <a:rPr lang="en-US" sz="2400" i="0" dirty="0">
              <a:solidFill>
                <a:srgbClr val="0070C0"/>
              </a:solidFill>
            </a:rPr>
            <a:t>	</a:t>
          </a:r>
          <a:endParaRPr lang="en-US" sz="2400" b="0" i="0" dirty="0">
            <a:solidFill>
              <a:schemeClr val="tx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CC50280-85A6-4B35-B3AE-1EA1C52F1A3A}">
      <dgm:prSet custT="1"/>
      <dgm:spPr/>
      <dgm:t>
        <a:bodyPr/>
        <a:lstStyle/>
        <a:p>
          <a:pPr algn="ctr" rtl="0"/>
          <a:endParaRPr lang="en-US" sz="2400" b="0" dirty="0">
            <a:solidFill>
              <a:srgbClr val="FF0000"/>
            </a:solidFill>
          </a:endParaRPr>
        </a:p>
      </dgm:t>
    </dgm:pt>
    <dgm:pt modelId="{26E7EA53-C308-4B95-9921-9CE8D2F34BED}" type="parTrans" cxnId="{3CF8A394-4C4B-4EAC-8836-B4AD96AB3EF3}">
      <dgm:prSet/>
      <dgm:spPr/>
      <dgm:t>
        <a:bodyPr/>
        <a:lstStyle/>
        <a:p>
          <a:endParaRPr lang="en-US"/>
        </a:p>
      </dgm:t>
    </dgm:pt>
    <dgm:pt modelId="{F8C620B9-8731-41DE-9536-4C7D3A07BCF2}" type="sibTrans" cxnId="{3CF8A394-4C4B-4EAC-8836-B4AD96AB3EF3}">
      <dgm:prSet/>
      <dgm:spPr/>
      <dgm:t>
        <a:bodyPr/>
        <a:lstStyle/>
        <a:p>
          <a:endParaRPr lang="en-US"/>
        </a:p>
      </dgm:t>
    </dgm:pt>
    <dgm:pt modelId="{4ED0274A-69AB-4F32-80EF-4E88683CFC84}">
      <dgm:prSet custT="1"/>
      <dgm:spPr/>
      <dgm:t>
        <a:bodyPr/>
        <a:lstStyle/>
        <a:p>
          <a:pPr algn="just" rtl="0"/>
          <a:endParaRPr lang="en-US" sz="2400" b="0" dirty="0">
            <a:solidFill>
              <a:srgbClr val="FF0000"/>
            </a:solidFill>
          </a:endParaRPr>
        </a:p>
      </dgm:t>
    </dgm:pt>
    <dgm:pt modelId="{9B802B45-E502-4487-B316-EEA1BA02FC28}" type="parTrans" cxnId="{67D7A2B5-5EF4-43A4-9ED3-857C9DAD7663}">
      <dgm:prSet/>
      <dgm:spPr/>
      <dgm:t>
        <a:bodyPr/>
        <a:lstStyle/>
        <a:p>
          <a:endParaRPr lang="en-US"/>
        </a:p>
      </dgm:t>
    </dgm:pt>
    <dgm:pt modelId="{501CC951-1C27-497C-A26C-BDA7A6FDC800}" type="sibTrans" cxnId="{67D7A2B5-5EF4-43A4-9ED3-857C9DAD7663}">
      <dgm:prSet/>
      <dgm:spPr/>
      <dgm:t>
        <a:bodyPr/>
        <a:lstStyle/>
        <a:p>
          <a:endParaRPr lang="en-US"/>
        </a:p>
      </dgm:t>
    </dgm:pt>
    <dgm:pt modelId="{F6912002-9D9E-4395-8B59-C0351D18FF27}">
      <dgm:prSet custT="1"/>
      <dgm:spPr/>
      <dgm:t>
        <a:bodyPr/>
        <a:lstStyle/>
        <a:p>
          <a:pPr algn="just" rtl="0">
            <a:buNone/>
          </a:pPr>
          <a:r>
            <a:rPr lang="en-US" sz="2400" i="0" dirty="0">
              <a:solidFill>
                <a:schemeClr val="bg1"/>
              </a:solidFill>
            </a:rPr>
            <a:t>   a Bidder or Proposer who has the capability, in all respects, to perform in full the contract requirements, as stated in the Invitation to Bid or Request for Proposals, and the integrity and reliability that will assure good-faith performance.</a:t>
          </a:r>
          <a:endParaRPr lang="en-US" sz="2400" b="0" i="0" dirty="0">
            <a:solidFill>
              <a:schemeClr val="tx1"/>
            </a:solidFill>
          </a:endParaRPr>
        </a:p>
      </dgm:t>
    </dgm:pt>
    <dgm:pt modelId="{C986359E-20D2-4683-AF6E-D9787E2D19F5}" type="parTrans" cxnId="{E0492127-4599-47F8-9E97-A2724B80CBC8}">
      <dgm:prSet/>
      <dgm:spPr/>
      <dgm:t>
        <a:bodyPr/>
        <a:lstStyle/>
        <a:p>
          <a:endParaRPr lang="en-US"/>
        </a:p>
      </dgm:t>
    </dgm:pt>
    <dgm:pt modelId="{5BEF0496-BEB4-4873-A728-1E11DD2A6329}" type="sibTrans" cxnId="{E0492127-4599-47F8-9E97-A2724B80CBC8}">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74482" custLinFactNeighborY="-6169">
        <dgm:presLayoutVars>
          <dgm:chMax val="0"/>
          <dgm:bulletEnabled val="1"/>
        </dgm:presLayoutVars>
      </dgm:prSet>
      <dgm:spPr/>
    </dgm:pt>
    <dgm:pt modelId="{208EDF28-1D43-49F4-AD0E-84C421C679A0}" type="pres">
      <dgm:prSet presAssocID="{1224BD72-16F7-452B-BBEB-48E38E278ED3}" presName="childText" presStyleLbl="revTx" presStyleIdx="0" presStyleCnt="1">
        <dgm:presLayoutVars>
          <dgm:bulletEnabled val="1"/>
        </dgm:presLayoutVars>
      </dgm:prSet>
      <dgm:spPr/>
    </dgm:pt>
  </dgm:ptLst>
  <dgm:cxnLst>
    <dgm:cxn modelId="{C9E16706-429F-4DDE-86E4-8B2AFE4FEC32}" type="presOf" srcId="{0A93FC38-391A-44C3-A25C-A3A50E7F9B39}" destId="{208EDF28-1D43-49F4-AD0E-84C421C679A0}" srcOrd="0" destOrd="0" presId="urn:microsoft.com/office/officeart/2005/8/layout/vList2"/>
    <dgm:cxn modelId="{08026C09-29DA-4906-8DE7-E322F123D0EF}" type="presOf" srcId="{4ED0274A-69AB-4F32-80EF-4E88683CFC84}" destId="{208EDF28-1D43-49F4-AD0E-84C421C679A0}" srcOrd="0" destOrd="2" presId="urn:microsoft.com/office/officeart/2005/8/layout/vList2"/>
    <dgm:cxn modelId="{C9966F14-874F-43EF-AAD2-7B856A0E49E5}" type="presOf" srcId="{1224BD72-16F7-452B-BBEB-48E38E278ED3}" destId="{EF31C7C1-FBD8-4A9A-A9C5-C42685A58A1C}" srcOrd="0" destOrd="0"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E0492127-4599-47F8-9E97-A2724B80CBC8}" srcId="{1224BD72-16F7-452B-BBEB-48E38E278ED3}" destId="{F6912002-9D9E-4395-8B59-C0351D18FF27}" srcOrd="1" destOrd="0" parTransId="{C986359E-20D2-4683-AF6E-D9787E2D19F5}" sibTransId="{5BEF0496-BEB4-4873-A728-1E11DD2A6329}"/>
    <dgm:cxn modelId="{7BD17F29-B0ED-4570-BC3E-08ADF365E1ED}" type="presOf" srcId="{BCC50280-85A6-4B35-B3AE-1EA1C52F1A3A}" destId="{208EDF28-1D43-49F4-AD0E-84C421C679A0}" srcOrd="0" destOrd="3" presId="urn:microsoft.com/office/officeart/2005/8/layout/vList2"/>
    <dgm:cxn modelId="{E205232F-B14B-4766-B4AD-21201B639808}" type="presOf" srcId="{F6912002-9D9E-4395-8B59-C0351D18FF27}" destId="{208EDF28-1D43-49F4-AD0E-84C421C679A0}" srcOrd="0" destOrd="1" presId="urn:microsoft.com/office/officeart/2005/8/layout/vList2"/>
    <dgm:cxn modelId="{3CF8A394-4C4B-4EAC-8836-B4AD96AB3EF3}" srcId="{1224BD72-16F7-452B-BBEB-48E38E278ED3}" destId="{BCC50280-85A6-4B35-B3AE-1EA1C52F1A3A}" srcOrd="3" destOrd="0" parTransId="{26E7EA53-C308-4B95-9921-9CE8D2F34BED}" sibTransId="{F8C620B9-8731-41DE-9536-4C7D3A07BCF2}"/>
    <dgm:cxn modelId="{22E5F1A4-C2A8-47A0-8345-8A82E7C1D8E8}" type="presOf" srcId="{7BA5A0FD-8C50-43F3-A867-6DF2F7103D9F}" destId="{F734472C-020C-42AD-BDB5-5C967306DE94}" srcOrd="0" destOrd="0" presId="urn:microsoft.com/office/officeart/2005/8/layout/vList2"/>
    <dgm:cxn modelId="{67D7A2B5-5EF4-43A4-9ED3-857C9DAD7663}" srcId="{1224BD72-16F7-452B-BBEB-48E38E278ED3}" destId="{4ED0274A-69AB-4F32-80EF-4E88683CFC84}" srcOrd="2" destOrd="0" parTransId="{9B802B45-E502-4487-B316-EEA1BA02FC28}" sibTransId="{501CC951-1C27-497C-A26C-BDA7A6FDC800}"/>
    <dgm:cxn modelId="{18C7BCFF-247E-472C-ADC6-ED742CE6D2FE}" srcId="{7BA5A0FD-8C50-43F3-A867-6DF2F7103D9F}" destId="{1224BD72-16F7-452B-BBEB-48E38E278ED3}" srcOrd="0" destOrd="0" parTransId="{1CB1C423-F5B2-45EA-A9B4-F1C2E75502AD}" sibTransId="{54F0F586-2212-4BC4-95A3-569D7157286F}"/>
    <dgm:cxn modelId="{EBAB4749-3ECB-4057-A2B1-24278210A1CF}" type="presParOf" srcId="{F734472C-020C-42AD-BDB5-5C967306DE94}" destId="{EF31C7C1-FBD8-4A9A-A9C5-C42685A58A1C}" srcOrd="0" destOrd="0" presId="urn:microsoft.com/office/officeart/2005/8/layout/vList2"/>
    <dgm:cxn modelId="{2140FF8F-76EB-4A50-BEB9-F89CEC781204}"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rgbClr val="009390"/>
              </a:solidFill>
            </a:rPr>
            <a:t>HOW ARE CONTRACTS AWARDED?</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r>
            <a:rPr lang="en-US" sz="2400" dirty="0">
              <a:solidFill>
                <a:schemeClr val="bg1"/>
              </a:solidFill>
            </a:rPr>
            <a:t>The City award contracts to the </a:t>
          </a:r>
          <a:r>
            <a:rPr lang="en-US" sz="2400" b="1" u="sng" dirty="0">
              <a:solidFill>
                <a:schemeClr val="bg1"/>
              </a:solidFill>
            </a:rPr>
            <a:t>responsive and responsible vendor</a:t>
          </a:r>
          <a:r>
            <a:rPr lang="en-US" sz="2400" b="1" dirty="0">
              <a:solidFill>
                <a:schemeClr val="bg1"/>
              </a:solidFill>
            </a:rPr>
            <a:t>,</a:t>
          </a:r>
          <a:r>
            <a:rPr lang="en-US" sz="2400" dirty="0">
              <a:solidFill>
                <a:schemeClr val="bg1"/>
              </a:solidFill>
            </a:rPr>
            <a:t> based on the Method of Award in the Solicitation.  The Methods of Award include:</a:t>
          </a:r>
          <a:endParaRPr lang="en-US" sz="2400"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CC50280-85A6-4B35-B3AE-1EA1C52F1A3A}">
      <dgm:prSet custT="1"/>
      <dgm:spPr/>
      <dgm:t>
        <a:bodyPr/>
        <a:lstStyle/>
        <a:p>
          <a:pPr algn="ctr" rtl="0"/>
          <a:endParaRPr lang="en-US" sz="2400" b="0" dirty="0">
            <a:solidFill>
              <a:srgbClr val="FF0000"/>
            </a:solidFill>
          </a:endParaRPr>
        </a:p>
      </dgm:t>
    </dgm:pt>
    <dgm:pt modelId="{26E7EA53-C308-4B95-9921-9CE8D2F34BED}" type="parTrans" cxnId="{3CF8A394-4C4B-4EAC-8836-B4AD96AB3EF3}">
      <dgm:prSet/>
      <dgm:spPr/>
      <dgm:t>
        <a:bodyPr/>
        <a:lstStyle/>
        <a:p>
          <a:endParaRPr lang="en-US"/>
        </a:p>
      </dgm:t>
    </dgm:pt>
    <dgm:pt modelId="{F8C620B9-8731-41DE-9536-4C7D3A07BCF2}" type="sibTrans" cxnId="{3CF8A394-4C4B-4EAC-8836-B4AD96AB3EF3}">
      <dgm:prSet/>
      <dgm:spPr/>
      <dgm:t>
        <a:bodyPr/>
        <a:lstStyle/>
        <a:p>
          <a:endParaRPr lang="en-US"/>
        </a:p>
      </dgm:t>
    </dgm:pt>
    <dgm:pt modelId="{4ED0274A-69AB-4F32-80EF-4E88683CFC84}">
      <dgm:prSet custT="1"/>
      <dgm:spPr/>
      <dgm:t>
        <a:bodyPr/>
        <a:lstStyle/>
        <a:p>
          <a:pPr algn="just" rtl="0"/>
          <a:endParaRPr lang="en-US" sz="2400" b="0" dirty="0">
            <a:solidFill>
              <a:srgbClr val="FF0000"/>
            </a:solidFill>
          </a:endParaRPr>
        </a:p>
      </dgm:t>
    </dgm:pt>
    <dgm:pt modelId="{9B802B45-E502-4487-B316-EEA1BA02FC28}" type="parTrans" cxnId="{67D7A2B5-5EF4-43A4-9ED3-857C9DAD7663}">
      <dgm:prSet/>
      <dgm:spPr/>
      <dgm:t>
        <a:bodyPr/>
        <a:lstStyle/>
        <a:p>
          <a:endParaRPr lang="en-US"/>
        </a:p>
      </dgm:t>
    </dgm:pt>
    <dgm:pt modelId="{501CC951-1C27-497C-A26C-BDA7A6FDC800}" type="sibTrans" cxnId="{67D7A2B5-5EF4-43A4-9ED3-857C9DAD7663}">
      <dgm:prSet/>
      <dgm:spPr/>
      <dgm:t>
        <a:bodyPr/>
        <a:lstStyle/>
        <a:p>
          <a:endParaRPr lang="en-US"/>
        </a:p>
      </dgm:t>
    </dgm:pt>
    <dgm:pt modelId="{89E5E9B7-1BF4-46B9-81AF-D777836E2A1A}">
      <dgm:prSet custT="1"/>
      <dgm:spPr/>
      <dgm:t>
        <a:bodyPr/>
        <a:lstStyle/>
        <a:p>
          <a:pPr algn="just"/>
          <a:r>
            <a:rPr lang="en-US" sz="2400" dirty="0">
              <a:solidFill>
                <a:schemeClr val="bg1"/>
              </a:solidFill>
            </a:rPr>
            <a:t>Lowest price offered.</a:t>
          </a:r>
        </a:p>
      </dgm:t>
    </dgm:pt>
    <dgm:pt modelId="{049C0CFC-4A27-44FA-8426-E8CE5BF097C8}" type="parTrans" cxnId="{10B9C036-145A-4315-8A38-E073B9E24046}">
      <dgm:prSet/>
      <dgm:spPr/>
      <dgm:t>
        <a:bodyPr/>
        <a:lstStyle/>
        <a:p>
          <a:endParaRPr lang="en-US"/>
        </a:p>
      </dgm:t>
    </dgm:pt>
    <dgm:pt modelId="{0AF1248B-42E9-4C41-8648-157BF51F59B1}" type="sibTrans" cxnId="{10B9C036-145A-4315-8A38-E073B9E24046}">
      <dgm:prSet/>
      <dgm:spPr/>
      <dgm:t>
        <a:bodyPr/>
        <a:lstStyle/>
        <a:p>
          <a:endParaRPr lang="en-US"/>
        </a:p>
      </dgm:t>
    </dgm:pt>
    <dgm:pt modelId="{5DEFD2AB-E79F-4BE5-8176-0DCFACFC94C1}">
      <dgm:prSet custT="1"/>
      <dgm:spPr/>
      <dgm:t>
        <a:bodyPr/>
        <a:lstStyle/>
        <a:p>
          <a:pPr algn="just"/>
          <a:r>
            <a:rPr lang="en-US" sz="2400" dirty="0">
              <a:solidFill>
                <a:schemeClr val="bg1"/>
              </a:solidFill>
            </a:rPr>
            <a:t>Highest discount.</a:t>
          </a:r>
        </a:p>
      </dgm:t>
    </dgm:pt>
    <dgm:pt modelId="{C16691FA-B94B-42D1-A911-2B2F3BDA0401}" type="parTrans" cxnId="{E679D8F8-145C-4913-9559-4085F2EE29B4}">
      <dgm:prSet/>
      <dgm:spPr/>
      <dgm:t>
        <a:bodyPr/>
        <a:lstStyle/>
        <a:p>
          <a:endParaRPr lang="en-US"/>
        </a:p>
      </dgm:t>
    </dgm:pt>
    <dgm:pt modelId="{F9696BC9-C09F-4827-9942-F3B09F0B2B49}" type="sibTrans" cxnId="{E679D8F8-145C-4913-9559-4085F2EE29B4}">
      <dgm:prSet/>
      <dgm:spPr/>
      <dgm:t>
        <a:bodyPr/>
        <a:lstStyle/>
        <a:p>
          <a:endParaRPr lang="en-US"/>
        </a:p>
      </dgm:t>
    </dgm:pt>
    <dgm:pt modelId="{E19D7B7E-4087-4CBD-8728-635DFA474807}">
      <dgm:prSet custT="1"/>
      <dgm:spPr/>
      <dgm:t>
        <a:bodyPr/>
        <a:lstStyle/>
        <a:p>
          <a:pPr algn="just"/>
          <a:r>
            <a:rPr lang="en-US" sz="2400" dirty="0">
              <a:solidFill>
                <a:schemeClr val="bg1"/>
              </a:solidFill>
            </a:rPr>
            <a:t>Highest ranked vendor based on evaluation scores.</a:t>
          </a:r>
        </a:p>
      </dgm:t>
    </dgm:pt>
    <dgm:pt modelId="{290501A0-7568-4354-B6FA-E627CD6EFA41}" type="parTrans" cxnId="{FF134521-AD1D-445A-8A89-29EC7490F992}">
      <dgm:prSet/>
      <dgm:spPr/>
      <dgm:t>
        <a:bodyPr/>
        <a:lstStyle/>
        <a:p>
          <a:endParaRPr lang="en-US"/>
        </a:p>
      </dgm:t>
    </dgm:pt>
    <dgm:pt modelId="{1EFCD289-F957-4276-894C-3239F5FC83C3}" type="sibTrans" cxnId="{FF134521-AD1D-445A-8A89-29EC7490F992}">
      <dgm:prSet/>
      <dgm:spPr/>
      <dgm:t>
        <a:bodyPr/>
        <a:lstStyle/>
        <a:p>
          <a:endParaRPr lang="en-US"/>
        </a:p>
      </dgm:t>
    </dgm:pt>
    <dgm:pt modelId="{2F7A5CA0-DEB8-49A8-8D93-A48D0D05C85D}">
      <dgm:prSet custT="1"/>
      <dgm:spPr/>
      <dgm:t>
        <a:bodyPr/>
        <a:lstStyle/>
        <a:p>
          <a:pPr algn="just"/>
          <a:r>
            <a:rPr lang="en-US" sz="2400" dirty="0">
              <a:solidFill>
                <a:schemeClr val="bg1"/>
              </a:solidFill>
            </a:rPr>
            <a:t>Most qualified based on evaluation criteria.</a:t>
          </a:r>
        </a:p>
      </dgm:t>
    </dgm:pt>
    <dgm:pt modelId="{0266388F-57A0-40C5-B7E5-C67D8EFEAF5E}" type="parTrans" cxnId="{4224191D-CB9E-45FA-A0DC-35E48B2E52F9}">
      <dgm:prSet/>
      <dgm:spPr/>
      <dgm:t>
        <a:bodyPr/>
        <a:lstStyle/>
        <a:p>
          <a:endParaRPr lang="en-US"/>
        </a:p>
      </dgm:t>
    </dgm:pt>
    <dgm:pt modelId="{46382F98-45ED-45C3-A7E7-084F66CEED62}" type="sibTrans" cxnId="{4224191D-CB9E-45FA-A0DC-35E48B2E52F9}">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74482" custLinFactNeighborY="-6169">
        <dgm:presLayoutVars>
          <dgm:chMax val="0"/>
          <dgm:bulletEnabled val="1"/>
        </dgm:presLayoutVars>
      </dgm:prSet>
      <dgm:spPr/>
    </dgm:pt>
    <dgm:pt modelId="{208EDF28-1D43-49F4-AD0E-84C421C679A0}" type="pres">
      <dgm:prSet presAssocID="{1224BD72-16F7-452B-BBEB-48E38E278ED3}" presName="childText" presStyleLbl="revTx" presStyleIdx="0" presStyleCnt="1">
        <dgm:presLayoutVars>
          <dgm:bulletEnabled val="1"/>
        </dgm:presLayoutVars>
      </dgm:prSet>
      <dgm:spPr/>
    </dgm:pt>
  </dgm:ptLst>
  <dgm:cxnLst>
    <dgm:cxn modelId="{F06C2205-ABEC-4C47-85CC-0055ECF67FE5}" type="presOf" srcId="{0A93FC38-391A-44C3-A25C-A3A50E7F9B39}" destId="{208EDF28-1D43-49F4-AD0E-84C421C679A0}" srcOrd="0" destOrd="0" presId="urn:microsoft.com/office/officeart/2005/8/layout/vList2"/>
    <dgm:cxn modelId="{4224191D-CB9E-45FA-A0DC-35E48B2E52F9}" srcId="{1224BD72-16F7-452B-BBEB-48E38E278ED3}" destId="{2F7A5CA0-DEB8-49A8-8D93-A48D0D05C85D}" srcOrd="4" destOrd="0" parTransId="{0266388F-57A0-40C5-B7E5-C67D8EFEAF5E}" sibTransId="{46382F98-45ED-45C3-A7E7-084F66CEED62}"/>
    <dgm:cxn modelId="{FF134521-AD1D-445A-8A89-29EC7490F992}" srcId="{1224BD72-16F7-452B-BBEB-48E38E278ED3}" destId="{E19D7B7E-4087-4CBD-8728-635DFA474807}" srcOrd="3" destOrd="0" parTransId="{290501A0-7568-4354-B6FA-E627CD6EFA41}" sibTransId="{1EFCD289-F957-4276-894C-3239F5FC83C3}"/>
    <dgm:cxn modelId="{DF361B25-FBD0-4BA6-9447-0FA506D1D4FF}" srcId="{1224BD72-16F7-452B-BBEB-48E38E278ED3}" destId="{0A93FC38-391A-44C3-A25C-A3A50E7F9B39}" srcOrd="0" destOrd="0" parTransId="{1E36DF9F-EC49-4357-B6D6-79EF0AAB6D7F}" sibTransId="{18DD1D31-CB68-40EB-94FE-B0A618D9BFE0}"/>
    <dgm:cxn modelId="{D3CBA42F-767A-4094-B8D6-C0C24231141B}" type="presOf" srcId="{4ED0274A-69AB-4F32-80EF-4E88683CFC84}" destId="{208EDF28-1D43-49F4-AD0E-84C421C679A0}" srcOrd="0" destOrd="5" presId="urn:microsoft.com/office/officeart/2005/8/layout/vList2"/>
    <dgm:cxn modelId="{10B9C036-145A-4315-8A38-E073B9E24046}" srcId="{1224BD72-16F7-452B-BBEB-48E38E278ED3}" destId="{89E5E9B7-1BF4-46B9-81AF-D777836E2A1A}" srcOrd="1" destOrd="0" parTransId="{049C0CFC-4A27-44FA-8426-E8CE5BF097C8}" sibTransId="{0AF1248B-42E9-4C41-8648-157BF51F59B1}"/>
    <dgm:cxn modelId="{71A9B85E-91D2-43C2-8EC0-B1221B8D18AB}" type="presOf" srcId="{7BA5A0FD-8C50-43F3-A867-6DF2F7103D9F}" destId="{F734472C-020C-42AD-BDB5-5C967306DE94}" srcOrd="0" destOrd="0" presId="urn:microsoft.com/office/officeart/2005/8/layout/vList2"/>
    <dgm:cxn modelId="{EFE9BF60-74ED-440E-A14E-65BAD96937EA}" type="presOf" srcId="{BCC50280-85A6-4B35-B3AE-1EA1C52F1A3A}" destId="{208EDF28-1D43-49F4-AD0E-84C421C679A0}" srcOrd="0" destOrd="6" presId="urn:microsoft.com/office/officeart/2005/8/layout/vList2"/>
    <dgm:cxn modelId="{50372C73-AFB6-496F-B807-488D40404387}" type="presOf" srcId="{2F7A5CA0-DEB8-49A8-8D93-A48D0D05C85D}" destId="{208EDF28-1D43-49F4-AD0E-84C421C679A0}" srcOrd="0" destOrd="4" presId="urn:microsoft.com/office/officeart/2005/8/layout/vList2"/>
    <dgm:cxn modelId="{7D71E18F-FE68-489B-8D7C-3E2FDD12DF64}" type="presOf" srcId="{89E5E9B7-1BF4-46B9-81AF-D777836E2A1A}" destId="{208EDF28-1D43-49F4-AD0E-84C421C679A0}" srcOrd="0" destOrd="1" presId="urn:microsoft.com/office/officeart/2005/8/layout/vList2"/>
    <dgm:cxn modelId="{3CF8A394-4C4B-4EAC-8836-B4AD96AB3EF3}" srcId="{1224BD72-16F7-452B-BBEB-48E38E278ED3}" destId="{BCC50280-85A6-4B35-B3AE-1EA1C52F1A3A}" srcOrd="6" destOrd="0" parTransId="{26E7EA53-C308-4B95-9921-9CE8D2F34BED}" sibTransId="{F8C620B9-8731-41DE-9536-4C7D3A07BCF2}"/>
    <dgm:cxn modelId="{67D7A2B5-5EF4-43A4-9ED3-857C9DAD7663}" srcId="{1224BD72-16F7-452B-BBEB-48E38E278ED3}" destId="{4ED0274A-69AB-4F32-80EF-4E88683CFC84}" srcOrd="5" destOrd="0" parTransId="{9B802B45-E502-4487-B316-EEA1BA02FC28}" sibTransId="{501CC951-1C27-497C-A26C-BDA7A6FDC800}"/>
    <dgm:cxn modelId="{EAAEE1B7-CA50-41B1-93B9-775F3FC367C7}" type="presOf" srcId="{5DEFD2AB-E79F-4BE5-8176-0DCFACFC94C1}" destId="{208EDF28-1D43-49F4-AD0E-84C421C679A0}" srcOrd="0" destOrd="2" presId="urn:microsoft.com/office/officeart/2005/8/layout/vList2"/>
    <dgm:cxn modelId="{653878E8-1C97-42B9-A2E3-14A04CF94B6A}" type="presOf" srcId="{1224BD72-16F7-452B-BBEB-48E38E278ED3}" destId="{EF31C7C1-FBD8-4A9A-A9C5-C42685A58A1C}" srcOrd="0" destOrd="0" presId="urn:microsoft.com/office/officeart/2005/8/layout/vList2"/>
    <dgm:cxn modelId="{E679D8F8-145C-4913-9559-4085F2EE29B4}" srcId="{1224BD72-16F7-452B-BBEB-48E38E278ED3}" destId="{5DEFD2AB-E79F-4BE5-8176-0DCFACFC94C1}" srcOrd="2" destOrd="0" parTransId="{C16691FA-B94B-42D1-A911-2B2F3BDA0401}" sibTransId="{F9696BC9-C09F-4827-9942-F3B09F0B2B49}"/>
    <dgm:cxn modelId="{18C7BCFF-247E-472C-ADC6-ED742CE6D2FE}" srcId="{7BA5A0FD-8C50-43F3-A867-6DF2F7103D9F}" destId="{1224BD72-16F7-452B-BBEB-48E38E278ED3}" srcOrd="0" destOrd="0" parTransId="{1CB1C423-F5B2-45EA-A9B4-F1C2E75502AD}" sibTransId="{54F0F586-2212-4BC4-95A3-569D7157286F}"/>
    <dgm:cxn modelId="{7586EFFF-B676-42B7-B7FD-2D8BE77C5F40}" type="presOf" srcId="{E19D7B7E-4087-4CBD-8728-635DFA474807}" destId="{208EDF28-1D43-49F4-AD0E-84C421C679A0}" srcOrd="0" destOrd="3" presId="urn:microsoft.com/office/officeart/2005/8/layout/vList2"/>
    <dgm:cxn modelId="{F4EA5AB9-CFD8-45B2-A939-B355A3627404}" type="presParOf" srcId="{F734472C-020C-42AD-BDB5-5C967306DE94}" destId="{EF31C7C1-FBD8-4A9A-A9C5-C42685A58A1C}" srcOrd="0" destOrd="0" presId="urn:microsoft.com/office/officeart/2005/8/layout/vList2"/>
    <dgm:cxn modelId="{E8313190-DCF3-4CF6-80BF-29FDAA0A9CD6}"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rgbClr val="009390"/>
              </a:solidFill>
            </a:rPr>
            <a:t>CONE OF SILENCE</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r>
            <a:rPr lang="en-US" sz="2300" dirty="0">
              <a:solidFill>
                <a:schemeClr val="bg1"/>
              </a:solidFill>
            </a:rPr>
            <a:t>Pursuant to Section 2-355 of Palm Beach County Ordinance No. 2011-039, and the purchasing policies of the City of Palm Beach Gardens, all Solicitations, once advertised and until the appropriate authority has approved an award recommendation, are under the “Cone of Silence”.   This limits and requires documentation of communications between potential vendors and/or bidders or proposers on City Solicitations, to the City’s professional staff, and City Council members. </a:t>
          </a:r>
          <a:endParaRPr lang="en-US" sz="2300"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CC50280-85A6-4B35-B3AE-1EA1C52F1A3A}">
      <dgm:prSet custT="1"/>
      <dgm:spPr/>
      <dgm:t>
        <a:bodyPr/>
        <a:lstStyle/>
        <a:p>
          <a:pPr algn="ctr" rtl="0"/>
          <a:endParaRPr lang="en-US" sz="2300" b="0" dirty="0">
            <a:solidFill>
              <a:schemeClr val="bg1"/>
            </a:solidFill>
          </a:endParaRPr>
        </a:p>
      </dgm:t>
    </dgm:pt>
    <dgm:pt modelId="{26E7EA53-C308-4B95-9921-9CE8D2F34BED}" type="parTrans" cxnId="{3CF8A394-4C4B-4EAC-8836-B4AD96AB3EF3}">
      <dgm:prSet/>
      <dgm:spPr/>
      <dgm:t>
        <a:bodyPr/>
        <a:lstStyle/>
        <a:p>
          <a:endParaRPr lang="en-US"/>
        </a:p>
      </dgm:t>
    </dgm:pt>
    <dgm:pt modelId="{F8C620B9-8731-41DE-9536-4C7D3A07BCF2}" type="sibTrans" cxnId="{3CF8A394-4C4B-4EAC-8836-B4AD96AB3EF3}">
      <dgm:prSet/>
      <dgm:spPr/>
      <dgm:t>
        <a:bodyPr/>
        <a:lstStyle/>
        <a:p>
          <a:endParaRPr lang="en-US"/>
        </a:p>
      </dgm:t>
    </dgm:pt>
    <dgm:pt modelId="{4ED0274A-69AB-4F32-80EF-4E88683CFC84}">
      <dgm:prSet custT="1"/>
      <dgm:spPr/>
      <dgm:t>
        <a:bodyPr/>
        <a:lstStyle/>
        <a:p>
          <a:pPr algn="just" rtl="0"/>
          <a:endParaRPr lang="en-US" sz="2300" b="0" dirty="0">
            <a:solidFill>
              <a:schemeClr val="bg1"/>
            </a:solidFill>
          </a:endParaRPr>
        </a:p>
      </dgm:t>
    </dgm:pt>
    <dgm:pt modelId="{9B802B45-E502-4487-B316-EEA1BA02FC28}" type="parTrans" cxnId="{67D7A2B5-5EF4-43A4-9ED3-857C9DAD7663}">
      <dgm:prSet/>
      <dgm:spPr/>
      <dgm:t>
        <a:bodyPr/>
        <a:lstStyle/>
        <a:p>
          <a:endParaRPr lang="en-US"/>
        </a:p>
      </dgm:t>
    </dgm:pt>
    <dgm:pt modelId="{501CC951-1C27-497C-A26C-BDA7A6FDC800}" type="sibTrans" cxnId="{67D7A2B5-5EF4-43A4-9ED3-857C9DAD7663}">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74482" custLinFactNeighborY="-6169">
        <dgm:presLayoutVars>
          <dgm:chMax val="0"/>
          <dgm:bulletEnabled val="1"/>
        </dgm:presLayoutVars>
      </dgm:prSet>
      <dgm:spPr/>
    </dgm:pt>
    <dgm:pt modelId="{208EDF28-1D43-49F4-AD0E-84C421C679A0}" type="pres">
      <dgm:prSet presAssocID="{1224BD72-16F7-452B-BBEB-48E38E278ED3}" presName="childText" presStyleLbl="revTx" presStyleIdx="0" presStyleCnt="1" custScaleY="106622">
        <dgm:presLayoutVars>
          <dgm:bulletEnabled val="1"/>
        </dgm:presLayoutVars>
      </dgm:prSet>
      <dgm:spPr/>
    </dgm:pt>
  </dgm:ptLst>
  <dgm:cxnLst>
    <dgm:cxn modelId="{DF361B25-FBD0-4BA6-9447-0FA506D1D4FF}" srcId="{1224BD72-16F7-452B-BBEB-48E38E278ED3}" destId="{0A93FC38-391A-44C3-A25C-A3A50E7F9B39}" srcOrd="0" destOrd="0" parTransId="{1E36DF9F-EC49-4357-B6D6-79EF0AAB6D7F}" sibTransId="{18DD1D31-CB68-40EB-94FE-B0A618D9BFE0}"/>
    <dgm:cxn modelId="{3EA7A732-DF1D-42EE-8D0B-0C614C03EC9D}" type="presOf" srcId="{7BA5A0FD-8C50-43F3-A867-6DF2F7103D9F}" destId="{F734472C-020C-42AD-BDB5-5C967306DE94}" srcOrd="0" destOrd="0" presId="urn:microsoft.com/office/officeart/2005/8/layout/vList2"/>
    <dgm:cxn modelId="{3CF8A394-4C4B-4EAC-8836-B4AD96AB3EF3}" srcId="{1224BD72-16F7-452B-BBEB-48E38E278ED3}" destId="{BCC50280-85A6-4B35-B3AE-1EA1C52F1A3A}" srcOrd="2" destOrd="0" parTransId="{26E7EA53-C308-4B95-9921-9CE8D2F34BED}" sibTransId="{F8C620B9-8731-41DE-9536-4C7D3A07BCF2}"/>
    <dgm:cxn modelId="{8FD0FE9E-2119-4072-9B74-3C02588BB19D}" type="presOf" srcId="{BCC50280-85A6-4B35-B3AE-1EA1C52F1A3A}" destId="{208EDF28-1D43-49F4-AD0E-84C421C679A0}" srcOrd="0" destOrd="2" presId="urn:microsoft.com/office/officeart/2005/8/layout/vList2"/>
    <dgm:cxn modelId="{B36AE3B3-E2F3-4102-9A02-E606485F67A8}" type="presOf" srcId="{4ED0274A-69AB-4F32-80EF-4E88683CFC84}" destId="{208EDF28-1D43-49F4-AD0E-84C421C679A0}" srcOrd="0" destOrd="1" presId="urn:microsoft.com/office/officeart/2005/8/layout/vList2"/>
    <dgm:cxn modelId="{67D7A2B5-5EF4-43A4-9ED3-857C9DAD7663}" srcId="{1224BD72-16F7-452B-BBEB-48E38E278ED3}" destId="{4ED0274A-69AB-4F32-80EF-4E88683CFC84}" srcOrd="1" destOrd="0" parTransId="{9B802B45-E502-4487-B316-EEA1BA02FC28}" sibTransId="{501CC951-1C27-497C-A26C-BDA7A6FDC800}"/>
    <dgm:cxn modelId="{5F3983BA-51DF-45EC-AFAC-87E460FC92CD}" type="presOf" srcId="{0A93FC38-391A-44C3-A25C-A3A50E7F9B39}" destId="{208EDF28-1D43-49F4-AD0E-84C421C679A0}" srcOrd="0" destOrd="0" presId="urn:microsoft.com/office/officeart/2005/8/layout/vList2"/>
    <dgm:cxn modelId="{459557CC-632E-4818-B87F-4F71D6FB0E08}" type="presOf" srcId="{1224BD72-16F7-452B-BBEB-48E38E278ED3}" destId="{EF31C7C1-FBD8-4A9A-A9C5-C42685A58A1C}" srcOrd="0" destOrd="0"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261A99A8-947D-456C-BD2F-70A48C37E8D8}" type="presParOf" srcId="{F734472C-020C-42AD-BDB5-5C967306DE94}" destId="{EF31C7C1-FBD8-4A9A-A9C5-C42685A58A1C}" srcOrd="0" destOrd="0" presId="urn:microsoft.com/office/officeart/2005/8/layout/vList2"/>
    <dgm:cxn modelId="{8A99AAA7-3EC8-4C7F-86C1-153F62838234}"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rgbClr val="009390"/>
              </a:solidFill>
            </a:rPr>
            <a:t>PURCHASING CARD PROGRAM</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spcAft>
              <a:spcPts val="0"/>
            </a:spcAft>
          </a:pPr>
          <a:r>
            <a:rPr lang="en-US" sz="1600" dirty="0">
              <a:solidFill>
                <a:schemeClr val="bg1"/>
              </a:solidFill>
            </a:rPr>
            <a:t>Several members of the City’s staff have been assigned purchasing cards to allow them to make purchases on behalf of the City.  There are restrictions on the use of the cards, and regular monthly and quarterly audits are conducted by the Procurement and Finance Departments.</a:t>
          </a:r>
          <a:endParaRPr lang="en-US" sz="1600"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CC50280-85A6-4B35-B3AE-1EA1C52F1A3A}">
      <dgm:prSet custT="1"/>
      <dgm:spPr/>
      <dgm:t>
        <a:bodyPr/>
        <a:lstStyle/>
        <a:p>
          <a:pPr algn="ctr" rtl="0">
            <a:spcAft>
              <a:spcPct val="20000"/>
            </a:spcAft>
          </a:pPr>
          <a:endParaRPr lang="en-US" sz="1600" b="0" dirty="0">
            <a:solidFill>
              <a:schemeClr val="bg1"/>
            </a:solidFill>
          </a:endParaRPr>
        </a:p>
      </dgm:t>
    </dgm:pt>
    <dgm:pt modelId="{26E7EA53-C308-4B95-9921-9CE8D2F34BED}" type="parTrans" cxnId="{3CF8A394-4C4B-4EAC-8836-B4AD96AB3EF3}">
      <dgm:prSet/>
      <dgm:spPr/>
      <dgm:t>
        <a:bodyPr/>
        <a:lstStyle/>
        <a:p>
          <a:endParaRPr lang="en-US"/>
        </a:p>
      </dgm:t>
    </dgm:pt>
    <dgm:pt modelId="{F8C620B9-8731-41DE-9536-4C7D3A07BCF2}" type="sibTrans" cxnId="{3CF8A394-4C4B-4EAC-8836-B4AD96AB3EF3}">
      <dgm:prSet/>
      <dgm:spPr/>
      <dgm:t>
        <a:bodyPr/>
        <a:lstStyle/>
        <a:p>
          <a:endParaRPr lang="en-US"/>
        </a:p>
      </dgm:t>
    </dgm:pt>
    <dgm:pt modelId="{A540F595-906E-4F2E-A89B-E65D407B26A7}">
      <dgm:prSet custT="1"/>
      <dgm:spPr/>
      <dgm:t>
        <a:bodyPr/>
        <a:lstStyle/>
        <a:p>
          <a:pPr algn="just">
            <a:spcAft>
              <a:spcPts val="0"/>
            </a:spcAft>
          </a:pPr>
          <a:r>
            <a:rPr lang="en-US" sz="1600" dirty="0">
              <a:solidFill>
                <a:schemeClr val="bg1"/>
              </a:solidFill>
            </a:rPr>
            <a:t>The purchases are usually below the Small Purchases threshold of </a:t>
          </a:r>
          <a:r>
            <a:rPr lang="en-US" sz="1600" b="1" dirty="0">
              <a:solidFill>
                <a:schemeClr val="bg1"/>
              </a:solidFill>
            </a:rPr>
            <a:t>$25,000</a:t>
          </a:r>
          <a:r>
            <a:rPr lang="en-US" sz="1600" dirty="0">
              <a:solidFill>
                <a:schemeClr val="bg1"/>
              </a:solidFill>
            </a:rPr>
            <a:t>.  Any p-card purchase </a:t>
          </a:r>
          <a:r>
            <a:rPr lang="en-US" sz="1600" b="1" u="sng" dirty="0">
              <a:solidFill>
                <a:schemeClr val="bg1"/>
              </a:solidFill>
            </a:rPr>
            <a:t>above that threshold requires at least 3 quotes </a:t>
          </a:r>
          <a:r>
            <a:rPr lang="en-US" sz="1600" dirty="0">
              <a:solidFill>
                <a:schemeClr val="bg1"/>
              </a:solidFill>
            </a:rPr>
            <a:t>and prior approval from the Procurement Management Office.</a:t>
          </a:r>
        </a:p>
      </dgm:t>
    </dgm:pt>
    <dgm:pt modelId="{14CDFB31-365E-446C-90B6-3A505282734E}" type="parTrans" cxnId="{8DD13C1A-9AF8-44ED-B827-70F4834CD39D}">
      <dgm:prSet/>
      <dgm:spPr/>
      <dgm:t>
        <a:bodyPr/>
        <a:lstStyle/>
        <a:p>
          <a:endParaRPr lang="en-US"/>
        </a:p>
      </dgm:t>
    </dgm:pt>
    <dgm:pt modelId="{43B633B5-62E3-4312-AA9C-8085095392D7}" type="sibTrans" cxnId="{8DD13C1A-9AF8-44ED-B827-70F4834CD39D}">
      <dgm:prSet/>
      <dgm:spPr/>
      <dgm:t>
        <a:bodyPr/>
        <a:lstStyle/>
        <a:p>
          <a:endParaRPr lang="en-US"/>
        </a:p>
      </dgm:t>
    </dgm:pt>
    <dgm:pt modelId="{B98CEDF2-EF28-41AD-8D4A-37ACE49FA0C3}">
      <dgm:prSet custT="1"/>
      <dgm:spPr/>
      <dgm:t>
        <a:bodyPr/>
        <a:lstStyle/>
        <a:p>
          <a:pPr algn="just">
            <a:spcAft>
              <a:spcPts val="0"/>
            </a:spcAft>
          </a:pPr>
          <a:endParaRPr lang="en-US" sz="1600" dirty="0">
            <a:solidFill>
              <a:schemeClr val="bg1"/>
            </a:solidFill>
          </a:endParaRPr>
        </a:p>
      </dgm:t>
    </dgm:pt>
    <dgm:pt modelId="{81FB19C2-7135-4221-B871-C70698A543FF}" type="parTrans" cxnId="{F26A4A75-D957-4380-8102-E88C5CD07E25}">
      <dgm:prSet/>
      <dgm:spPr/>
      <dgm:t>
        <a:bodyPr/>
        <a:lstStyle/>
        <a:p>
          <a:endParaRPr lang="en-US"/>
        </a:p>
      </dgm:t>
    </dgm:pt>
    <dgm:pt modelId="{326E4378-16B3-4296-8686-55B5DE5A2F33}" type="sibTrans" cxnId="{F26A4A75-D957-4380-8102-E88C5CD07E25}">
      <dgm:prSet/>
      <dgm:spPr/>
      <dgm:t>
        <a:bodyPr/>
        <a:lstStyle/>
        <a:p>
          <a:endParaRPr lang="en-US"/>
        </a:p>
      </dgm:t>
    </dgm:pt>
    <dgm:pt modelId="{E0C15452-B54D-40E3-A4D4-6C7C8BD587D6}">
      <dgm:prSet custT="1"/>
      <dgm:spPr/>
      <dgm:t>
        <a:bodyPr/>
        <a:lstStyle/>
        <a:p>
          <a:pPr algn="just">
            <a:spcAft>
              <a:spcPts val="0"/>
            </a:spcAft>
          </a:pPr>
          <a:r>
            <a:rPr lang="en-US" sz="1600" dirty="0">
              <a:solidFill>
                <a:schemeClr val="bg1"/>
              </a:solidFill>
            </a:rPr>
            <a:t>City employees who have purchasing cards have been trained in the proper use of the purchasing card.</a:t>
          </a:r>
        </a:p>
      </dgm:t>
    </dgm:pt>
    <dgm:pt modelId="{B2003DFA-84D2-4BFD-81EF-AD7A3E8513EB}" type="parTrans" cxnId="{D2AED38E-608C-443D-87FF-C2B384CFD476}">
      <dgm:prSet/>
      <dgm:spPr/>
      <dgm:t>
        <a:bodyPr/>
        <a:lstStyle/>
        <a:p>
          <a:endParaRPr lang="en-US"/>
        </a:p>
      </dgm:t>
    </dgm:pt>
    <dgm:pt modelId="{CCEB02AE-2101-4FD2-987A-9A1F5760BD93}" type="sibTrans" cxnId="{D2AED38E-608C-443D-87FF-C2B384CFD476}">
      <dgm:prSet/>
      <dgm:spPr/>
      <dgm:t>
        <a:bodyPr/>
        <a:lstStyle/>
        <a:p>
          <a:endParaRPr lang="en-US"/>
        </a:p>
      </dgm:t>
    </dgm:pt>
    <dgm:pt modelId="{A1CB391E-E8BF-41BA-B23A-31B03199279C}">
      <dgm:prSet custT="1"/>
      <dgm:spPr/>
      <dgm:t>
        <a:bodyPr/>
        <a:lstStyle/>
        <a:p>
          <a:pPr algn="just">
            <a:spcAft>
              <a:spcPts val="0"/>
            </a:spcAft>
          </a:pPr>
          <a:endParaRPr lang="en-US" sz="1600" dirty="0">
            <a:solidFill>
              <a:schemeClr val="bg1"/>
            </a:solidFill>
          </a:endParaRPr>
        </a:p>
      </dgm:t>
    </dgm:pt>
    <dgm:pt modelId="{00D54642-C8F0-4937-AD40-64C7B7CD9144}" type="parTrans" cxnId="{99F2FDB7-1A1B-42D7-BBAC-B7F5EEAA4CCA}">
      <dgm:prSet/>
      <dgm:spPr/>
      <dgm:t>
        <a:bodyPr/>
        <a:lstStyle/>
        <a:p>
          <a:endParaRPr lang="en-US"/>
        </a:p>
      </dgm:t>
    </dgm:pt>
    <dgm:pt modelId="{CBED18D3-799A-48E9-A60C-414EF2CFC2AA}" type="sibTrans" cxnId="{99F2FDB7-1A1B-42D7-BBAC-B7F5EEAA4CCA}">
      <dgm:prSet/>
      <dgm:spPr/>
      <dgm:t>
        <a:bodyPr/>
        <a:lstStyle/>
        <a:p>
          <a:endParaRPr lang="en-US"/>
        </a:p>
      </dgm:t>
    </dgm:pt>
    <dgm:pt modelId="{2933B1A8-3EBB-4CD1-85B9-BAF1698D57C8}">
      <dgm:prSet custT="1"/>
      <dgm:spPr/>
      <dgm:t>
        <a:bodyPr/>
        <a:lstStyle/>
        <a:p>
          <a:pPr algn="just">
            <a:spcAft>
              <a:spcPts val="0"/>
            </a:spcAft>
          </a:pPr>
          <a:r>
            <a:rPr lang="en-US" sz="1600" dirty="0">
              <a:solidFill>
                <a:schemeClr val="bg1"/>
              </a:solidFill>
            </a:rPr>
            <a:t>Misuse of the card can lead to employee termination and vendor debarment.</a:t>
          </a:r>
        </a:p>
      </dgm:t>
    </dgm:pt>
    <dgm:pt modelId="{DD1024D8-455A-49E8-A8F4-9FBFD92B12A8}" type="parTrans" cxnId="{89010F70-1B96-4097-B54F-42900ADD9AEE}">
      <dgm:prSet/>
      <dgm:spPr/>
      <dgm:t>
        <a:bodyPr/>
        <a:lstStyle/>
        <a:p>
          <a:endParaRPr lang="en-US"/>
        </a:p>
      </dgm:t>
    </dgm:pt>
    <dgm:pt modelId="{0DCD528C-EE9F-443A-AC63-16C196EB9691}" type="sibTrans" cxnId="{89010F70-1B96-4097-B54F-42900ADD9AEE}">
      <dgm:prSet/>
      <dgm:spPr/>
      <dgm:t>
        <a:bodyPr/>
        <a:lstStyle/>
        <a:p>
          <a:endParaRPr lang="en-US"/>
        </a:p>
      </dgm:t>
    </dgm:pt>
    <dgm:pt modelId="{E9D62AF5-887C-445C-A2C1-A420146330E1}">
      <dgm:prSet custT="1"/>
      <dgm:spPr/>
      <dgm:t>
        <a:bodyPr/>
        <a:lstStyle/>
        <a:p>
          <a:pPr algn="just">
            <a:spcAft>
              <a:spcPts val="0"/>
            </a:spcAft>
          </a:pPr>
          <a:endParaRPr lang="en-US" sz="1600" dirty="0">
            <a:solidFill>
              <a:schemeClr val="bg1"/>
            </a:solidFill>
          </a:endParaRPr>
        </a:p>
      </dgm:t>
    </dgm:pt>
    <dgm:pt modelId="{E6E463A1-750B-45AE-B6E3-433140A1DE6B}" type="parTrans" cxnId="{437CF569-AEF8-495A-B957-037B2AE3B7CE}">
      <dgm:prSet/>
      <dgm:spPr/>
      <dgm:t>
        <a:bodyPr/>
        <a:lstStyle/>
        <a:p>
          <a:endParaRPr lang="en-US"/>
        </a:p>
      </dgm:t>
    </dgm:pt>
    <dgm:pt modelId="{D36CD0D2-6906-47EA-A158-7B49339DC908}" type="sibTrans" cxnId="{437CF569-AEF8-495A-B957-037B2AE3B7CE}">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50248" custLinFactNeighborY="-6579">
        <dgm:presLayoutVars>
          <dgm:chMax val="0"/>
          <dgm:bulletEnabled val="1"/>
        </dgm:presLayoutVars>
      </dgm:prSet>
      <dgm:spPr/>
    </dgm:pt>
    <dgm:pt modelId="{208EDF28-1D43-49F4-AD0E-84C421C679A0}" type="pres">
      <dgm:prSet presAssocID="{1224BD72-16F7-452B-BBEB-48E38E278ED3}" presName="childText" presStyleLbl="revTx" presStyleIdx="0" presStyleCnt="1">
        <dgm:presLayoutVars>
          <dgm:bulletEnabled val="1"/>
        </dgm:presLayoutVars>
      </dgm:prSet>
      <dgm:spPr/>
    </dgm:pt>
  </dgm:ptLst>
  <dgm:cxnLst>
    <dgm:cxn modelId="{04AFE30E-3F34-461A-A776-221846D0B315}" type="presOf" srcId="{A540F595-906E-4F2E-A89B-E65D407B26A7}" destId="{208EDF28-1D43-49F4-AD0E-84C421C679A0}" srcOrd="0" destOrd="2" presId="urn:microsoft.com/office/officeart/2005/8/layout/vList2"/>
    <dgm:cxn modelId="{8DD13C1A-9AF8-44ED-B827-70F4834CD39D}" srcId="{1224BD72-16F7-452B-BBEB-48E38E278ED3}" destId="{A540F595-906E-4F2E-A89B-E65D407B26A7}" srcOrd="2" destOrd="0" parTransId="{14CDFB31-365E-446C-90B6-3A505282734E}" sibTransId="{43B633B5-62E3-4312-AA9C-8085095392D7}"/>
    <dgm:cxn modelId="{E004731C-D2E5-45DA-8DA8-4145C9D8FB25}" type="presOf" srcId="{BCC50280-85A6-4B35-B3AE-1EA1C52F1A3A}" destId="{208EDF28-1D43-49F4-AD0E-84C421C679A0}" srcOrd="0" destOrd="7"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12356B62-2F68-4AEA-9006-C465ED0DA386}" type="presOf" srcId="{B98CEDF2-EF28-41AD-8D4A-37ACE49FA0C3}" destId="{208EDF28-1D43-49F4-AD0E-84C421C679A0}" srcOrd="0" destOrd="1" presId="urn:microsoft.com/office/officeart/2005/8/layout/vList2"/>
    <dgm:cxn modelId="{437CF569-AEF8-495A-B957-037B2AE3B7CE}" srcId="{1224BD72-16F7-452B-BBEB-48E38E278ED3}" destId="{E9D62AF5-887C-445C-A2C1-A420146330E1}" srcOrd="5" destOrd="0" parTransId="{E6E463A1-750B-45AE-B6E3-433140A1DE6B}" sibTransId="{D36CD0D2-6906-47EA-A158-7B49339DC908}"/>
    <dgm:cxn modelId="{B4761B4F-BD24-4850-9BD7-44B4489A416B}" type="presOf" srcId="{E0C15452-B54D-40E3-A4D4-6C7C8BD587D6}" destId="{208EDF28-1D43-49F4-AD0E-84C421C679A0}" srcOrd="0" destOrd="4" presId="urn:microsoft.com/office/officeart/2005/8/layout/vList2"/>
    <dgm:cxn modelId="{89010F70-1B96-4097-B54F-42900ADD9AEE}" srcId="{1224BD72-16F7-452B-BBEB-48E38E278ED3}" destId="{2933B1A8-3EBB-4CD1-85B9-BAF1698D57C8}" srcOrd="6" destOrd="0" parTransId="{DD1024D8-455A-49E8-A8F4-9FBFD92B12A8}" sibTransId="{0DCD528C-EE9F-443A-AC63-16C196EB9691}"/>
    <dgm:cxn modelId="{81E63E54-4146-4791-9B8B-BEDEF43AE440}" type="presOf" srcId="{2933B1A8-3EBB-4CD1-85B9-BAF1698D57C8}" destId="{208EDF28-1D43-49F4-AD0E-84C421C679A0}" srcOrd="0" destOrd="6" presId="urn:microsoft.com/office/officeart/2005/8/layout/vList2"/>
    <dgm:cxn modelId="{F26A4A75-D957-4380-8102-E88C5CD07E25}" srcId="{1224BD72-16F7-452B-BBEB-48E38E278ED3}" destId="{B98CEDF2-EF28-41AD-8D4A-37ACE49FA0C3}" srcOrd="1" destOrd="0" parTransId="{81FB19C2-7135-4221-B871-C70698A543FF}" sibTransId="{326E4378-16B3-4296-8686-55B5DE5A2F33}"/>
    <dgm:cxn modelId="{D2AED38E-608C-443D-87FF-C2B384CFD476}" srcId="{1224BD72-16F7-452B-BBEB-48E38E278ED3}" destId="{E0C15452-B54D-40E3-A4D4-6C7C8BD587D6}" srcOrd="4" destOrd="0" parTransId="{B2003DFA-84D2-4BFD-81EF-AD7A3E8513EB}" sibTransId="{CCEB02AE-2101-4FD2-987A-9A1F5760BD93}"/>
    <dgm:cxn modelId="{3CF8A394-4C4B-4EAC-8836-B4AD96AB3EF3}" srcId="{1224BD72-16F7-452B-BBEB-48E38E278ED3}" destId="{BCC50280-85A6-4B35-B3AE-1EA1C52F1A3A}" srcOrd="7" destOrd="0" parTransId="{26E7EA53-C308-4B95-9921-9CE8D2F34BED}" sibTransId="{F8C620B9-8731-41DE-9536-4C7D3A07BCF2}"/>
    <dgm:cxn modelId="{855B889A-50D0-4AD7-B6AE-D5048FEB8FD8}" type="presOf" srcId="{0A93FC38-391A-44C3-A25C-A3A50E7F9B39}" destId="{208EDF28-1D43-49F4-AD0E-84C421C679A0}" srcOrd="0" destOrd="0" presId="urn:microsoft.com/office/officeart/2005/8/layout/vList2"/>
    <dgm:cxn modelId="{F40A8A9E-4CA4-4049-8837-00348E5719C5}" type="presOf" srcId="{E9D62AF5-887C-445C-A2C1-A420146330E1}" destId="{208EDF28-1D43-49F4-AD0E-84C421C679A0}" srcOrd="0" destOrd="5" presId="urn:microsoft.com/office/officeart/2005/8/layout/vList2"/>
    <dgm:cxn modelId="{99F2FDB7-1A1B-42D7-BBAC-B7F5EEAA4CCA}" srcId="{1224BD72-16F7-452B-BBEB-48E38E278ED3}" destId="{A1CB391E-E8BF-41BA-B23A-31B03199279C}" srcOrd="3" destOrd="0" parTransId="{00D54642-C8F0-4937-AD40-64C7B7CD9144}" sibTransId="{CBED18D3-799A-48E9-A60C-414EF2CFC2AA}"/>
    <dgm:cxn modelId="{CAC99BC9-0A19-4DED-B855-33E6E9FF8E4B}" type="presOf" srcId="{7BA5A0FD-8C50-43F3-A867-6DF2F7103D9F}" destId="{F734472C-020C-42AD-BDB5-5C967306DE94}" srcOrd="0" destOrd="0" presId="urn:microsoft.com/office/officeart/2005/8/layout/vList2"/>
    <dgm:cxn modelId="{9FB101CF-3967-4170-B3D0-EF773A41A0AB}" type="presOf" srcId="{A1CB391E-E8BF-41BA-B23A-31B03199279C}" destId="{208EDF28-1D43-49F4-AD0E-84C421C679A0}" srcOrd="0" destOrd="3" presId="urn:microsoft.com/office/officeart/2005/8/layout/vList2"/>
    <dgm:cxn modelId="{7C0276DC-DA66-43C5-A934-52CAFF4F567C}" type="presOf" srcId="{1224BD72-16F7-452B-BBEB-48E38E278ED3}" destId="{EF31C7C1-FBD8-4A9A-A9C5-C42685A58A1C}" srcOrd="0" destOrd="0"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E87D08D3-DF86-4244-AD29-C1D12A1E46D4}" type="presParOf" srcId="{F734472C-020C-42AD-BDB5-5C967306DE94}" destId="{EF31C7C1-FBD8-4A9A-A9C5-C42685A58A1C}" srcOrd="0" destOrd="0" presId="urn:microsoft.com/office/officeart/2005/8/layout/vList2"/>
    <dgm:cxn modelId="{CC99C241-E805-4543-BAB5-2124FBB3FB3E}"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rgbClr val="009390"/>
              </a:solidFill>
            </a:rPr>
            <a:t>NON-PERFORMANCE AND TERMINATION</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627D59CD-41D1-4DED-AFD1-8C8312DD570E}">
      <dgm:prSet custT="1"/>
      <dgm:spPr/>
      <dgm:t>
        <a:bodyPr/>
        <a:lstStyle/>
        <a:p>
          <a:pPr algn="just" rtl="0">
            <a:spcAft>
              <a:spcPts val="0"/>
            </a:spcAft>
          </a:pPr>
          <a:r>
            <a:rPr lang="en-US" sz="1600" dirty="0">
              <a:solidFill>
                <a:schemeClr val="bg1"/>
              </a:solidFill>
            </a:rPr>
            <a:t>Non-performance is noted and documented in writing.  Vendors are usually allowed the opportunity to cure the non-performance unless the situation is egregious.</a:t>
          </a:r>
          <a:endParaRPr lang="en-US" sz="1600" b="0" dirty="0">
            <a:solidFill>
              <a:schemeClr val="bg1"/>
            </a:solidFill>
          </a:endParaRPr>
        </a:p>
      </dgm:t>
    </dgm:pt>
    <dgm:pt modelId="{2499F213-1096-4367-9F37-BE431A6A444D}" type="parTrans" cxnId="{F3C8AE5F-0D20-4440-9379-84D3D05ACA9D}">
      <dgm:prSet/>
      <dgm:spPr/>
      <dgm:t>
        <a:bodyPr/>
        <a:lstStyle/>
        <a:p>
          <a:endParaRPr lang="en-US"/>
        </a:p>
      </dgm:t>
    </dgm:pt>
    <dgm:pt modelId="{A70F11E5-35E5-46AC-9DC0-BD5B1D98D4B5}" type="sibTrans" cxnId="{F3C8AE5F-0D20-4440-9379-84D3D05ACA9D}">
      <dgm:prSet/>
      <dgm:spPr/>
      <dgm:t>
        <a:bodyPr/>
        <a:lstStyle/>
        <a:p>
          <a:endParaRPr lang="en-US"/>
        </a:p>
      </dgm:t>
    </dgm:pt>
    <dgm:pt modelId="{29027B1F-7B02-4638-885F-DEEFF03A8ECF}">
      <dgm:prSet custT="1"/>
      <dgm:spPr/>
      <dgm:t>
        <a:bodyPr/>
        <a:lstStyle/>
        <a:p>
          <a:pPr algn="just" rtl="0">
            <a:spcAft>
              <a:spcPts val="0"/>
            </a:spcAft>
          </a:pPr>
          <a:endParaRPr lang="en-US" sz="1600" b="0" dirty="0">
            <a:solidFill>
              <a:schemeClr val="bg1"/>
            </a:solidFill>
          </a:endParaRPr>
        </a:p>
      </dgm:t>
    </dgm:pt>
    <dgm:pt modelId="{BCD130F7-6212-4F74-A0EE-E15AEA3C873A}" type="parTrans" cxnId="{99ACAAD2-0611-4E8A-B292-8BDBBF0E36D8}">
      <dgm:prSet/>
      <dgm:spPr/>
      <dgm:t>
        <a:bodyPr/>
        <a:lstStyle/>
        <a:p>
          <a:endParaRPr lang="en-US"/>
        </a:p>
      </dgm:t>
    </dgm:pt>
    <dgm:pt modelId="{0DF45792-5298-4680-B180-39A98479808A}" type="sibTrans" cxnId="{99ACAAD2-0611-4E8A-B292-8BDBBF0E36D8}">
      <dgm:prSet/>
      <dgm:spPr/>
      <dgm:t>
        <a:bodyPr/>
        <a:lstStyle/>
        <a:p>
          <a:endParaRPr lang="en-US"/>
        </a:p>
      </dgm:t>
    </dgm:pt>
    <dgm:pt modelId="{5245247C-38AD-4030-8AED-C125093471A5}">
      <dgm:prSet custT="1"/>
      <dgm:spPr/>
      <dgm:t>
        <a:bodyPr/>
        <a:lstStyle/>
        <a:p>
          <a:pPr algn="just" rtl="0">
            <a:spcAft>
              <a:spcPts val="0"/>
            </a:spcAft>
          </a:pPr>
          <a:r>
            <a:rPr lang="en-US" sz="1600" dirty="0">
              <a:solidFill>
                <a:schemeClr val="bg1"/>
              </a:solidFill>
            </a:rPr>
            <a:t>Vendors who are terminated from City contracts are placed on a list of terminated vendors, and the City </a:t>
          </a:r>
          <a:r>
            <a:rPr lang="en-US" sz="1600" u="sng" dirty="0">
              <a:solidFill>
                <a:schemeClr val="bg1"/>
              </a:solidFill>
            </a:rPr>
            <a:t>will not</a:t>
          </a:r>
          <a:r>
            <a:rPr lang="en-US" sz="1600" u="none" dirty="0">
              <a:solidFill>
                <a:schemeClr val="bg1"/>
              </a:solidFill>
            </a:rPr>
            <a:t> </a:t>
          </a:r>
          <a:r>
            <a:rPr lang="en-US" sz="1600" dirty="0">
              <a:solidFill>
                <a:schemeClr val="bg1"/>
              </a:solidFill>
            </a:rPr>
            <a:t>do business with that vendor </a:t>
          </a:r>
          <a:r>
            <a:rPr lang="en-US" sz="1600" b="1" u="sng" dirty="0">
              <a:solidFill>
                <a:schemeClr val="bg1"/>
              </a:solidFill>
            </a:rPr>
            <a:t>for at least 3 years</a:t>
          </a:r>
          <a:r>
            <a:rPr lang="en-US" sz="1600" dirty="0">
              <a:solidFill>
                <a:schemeClr val="bg1"/>
              </a:solidFill>
            </a:rPr>
            <a:t>.</a:t>
          </a:r>
          <a:endParaRPr lang="en-US" sz="1600" b="0" dirty="0">
            <a:solidFill>
              <a:schemeClr val="bg1"/>
            </a:solidFill>
          </a:endParaRPr>
        </a:p>
      </dgm:t>
    </dgm:pt>
    <dgm:pt modelId="{B789AAD1-929A-4ED3-973B-0BD3EA7B535C}" type="parTrans" cxnId="{145AF991-45F1-42AC-B615-DD7A3D77751A}">
      <dgm:prSet/>
      <dgm:spPr/>
      <dgm:t>
        <a:bodyPr/>
        <a:lstStyle/>
        <a:p>
          <a:endParaRPr lang="en-US"/>
        </a:p>
      </dgm:t>
    </dgm:pt>
    <dgm:pt modelId="{F8D2E4C2-ECFC-4609-9714-594DED66A0AD}" type="sibTrans" cxnId="{145AF991-45F1-42AC-B615-DD7A3D77751A}">
      <dgm:prSet/>
      <dgm:spPr/>
      <dgm:t>
        <a:bodyPr/>
        <a:lstStyle/>
        <a:p>
          <a:endParaRPr lang="en-US"/>
        </a:p>
      </dgm:t>
    </dgm:pt>
    <dgm:pt modelId="{4F6AB1B9-D8C3-4806-92D1-A1F9BF255A43}">
      <dgm:prSet custT="1"/>
      <dgm:spPr/>
      <dgm:t>
        <a:bodyPr/>
        <a:lstStyle/>
        <a:p>
          <a:pPr algn="just" rtl="0">
            <a:spcAft>
              <a:spcPts val="0"/>
            </a:spcAft>
          </a:pPr>
          <a:endParaRPr lang="en-US" sz="1600" b="0" dirty="0">
            <a:solidFill>
              <a:schemeClr val="bg1"/>
            </a:solidFill>
          </a:endParaRPr>
        </a:p>
      </dgm:t>
    </dgm:pt>
    <dgm:pt modelId="{26FD1EA3-014D-4651-B6E1-08E1B4C8B0ED}" type="parTrans" cxnId="{AE78F0C1-1454-46F9-B976-3B3819E32B31}">
      <dgm:prSet/>
      <dgm:spPr/>
      <dgm:t>
        <a:bodyPr/>
        <a:lstStyle/>
        <a:p>
          <a:endParaRPr lang="en-US"/>
        </a:p>
      </dgm:t>
    </dgm:pt>
    <dgm:pt modelId="{71A32D53-9C90-4C53-8B13-DAB9EE2F380C}" type="sibTrans" cxnId="{AE78F0C1-1454-46F9-B976-3B3819E32B31}">
      <dgm:prSet/>
      <dgm:spPr/>
      <dgm:t>
        <a:bodyPr/>
        <a:lstStyle/>
        <a:p>
          <a:endParaRPr lang="en-US"/>
        </a:p>
      </dgm:t>
    </dgm:pt>
    <dgm:pt modelId="{C5884006-7F01-4DBD-A8B5-4A3F2B680A9E}">
      <dgm:prSet custT="1"/>
      <dgm:spPr/>
      <dgm:t>
        <a:bodyPr/>
        <a:lstStyle/>
        <a:p>
          <a:pPr algn="just" rtl="0">
            <a:spcAft>
              <a:spcPts val="0"/>
            </a:spcAft>
          </a:pPr>
          <a:r>
            <a:rPr lang="en-US" sz="1600" dirty="0">
              <a:solidFill>
                <a:schemeClr val="bg1"/>
              </a:solidFill>
            </a:rPr>
            <a:t>Vendor performance on City contracts and their interaction with City staff are also considered when responsibility determinations are made on future projects.</a:t>
          </a:r>
          <a:endParaRPr lang="en-US" sz="1600" b="0" dirty="0">
            <a:solidFill>
              <a:schemeClr val="bg1"/>
            </a:solidFill>
          </a:endParaRPr>
        </a:p>
      </dgm:t>
    </dgm:pt>
    <dgm:pt modelId="{079E087D-A7FF-41DE-89B7-C7DE9252F4CE}" type="parTrans" cxnId="{10A705BE-2949-4B59-818D-B1FC2D2B16C2}">
      <dgm:prSet/>
      <dgm:spPr/>
      <dgm:t>
        <a:bodyPr/>
        <a:lstStyle/>
        <a:p>
          <a:endParaRPr lang="en-US"/>
        </a:p>
      </dgm:t>
    </dgm:pt>
    <dgm:pt modelId="{8FF8407C-26E8-4F77-AD61-C11CEC5BE4B7}" type="sibTrans" cxnId="{10A705BE-2949-4B59-818D-B1FC2D2B16C2}">
      <dgm:prSet/>
      <dgm:spPr/>
      <dgm:t>
        <a:bodyPr/>
        <a:lstStyle/>
        <a:p>
          <a:endParaRPr lang="en-US"/>
        </a:p>
      </dgm:t>
    </dgm:pt>
    <dgm:pt modelId="{8FB978F7-BF14-4233-8E16-B60CEF035532}">
      <dgm:prSet custT="1"/>
      <dgm:spPr/>
      <dgm:t>
        <a:bodyPr/>
        <a:lstStyle/>
        <a:p>
          <a:pPr algn="just" rtl="0">
            <a:spcAft>
              <a:spcPts val="0"/>
            </a:spcAft>
          </a:pPr>
          <a:endParaRPr lang="en-US" sz="1600" b="0" dirty="0">
            <a:solidFill>
              <a:schemeClr val="bg1"/>
            </a:solidFill>
          </a:endParaRPr>
        </a:p>
      </dgm:t>
    </dgm:pt>
    <dgm:pt modelId="{7F486A2C-397B-4CEA-8F2B-70F90B415056}" type="parTrans" cxnId="{24B8EFDB-1821-436E-8BBC-56115CA3C9C0}">
      <dgm:prSet/>
      <dgm:spPr/>
      <dgm:t>
        <a:bodyPr/>
        <a:lstStyle/>
        <a:p>
          <a:endParaRPr lang="en-US"/>
        </a:p>
      </dgm:t>
    </dgm:pt>
    <dgm:pt modelId="{535AADB2-25C4-4331-A890-698CBE884BE0}" type="sibTrans" cxnId="{24B8EFDB-1821-436E-8BBC-56115CA3C9C0}">
      <dgm:prSet/>
      <dgm:spPr/>
      <dgm:t>
        <a:bodyPr/>
        <a:lstStyle/>
        <a:p>
          <a:endParaRPr lang="en-US"/>
        </a:p>
      </dgm:t>
    </dgm:pt>
    <dgm:pt modelId="{61EF2527-59B8-4D03-8451-20D73C2E8D6A}">
      <dgm:prSet custT="1"/>
      <dgm:spPr/>
      <dgm:t>
        <a:bodyPr/>
        <a:lstStyle/>
        <a:p>
          <a:pPr algn="just" rtl="0">
            <a:spcAft>
              <a:spcPts val="0"/>
            </a:spcAft>
          </a:pPr>
          <a:r>
            <a:rPr lang="en-US" sz="1600" dirty="0">
              <a:solidFill>
                <a:schemeClr val="bg1"/>
              </a:solidFill>
            </a:rPr>
            <a:t>The City will terminate vendors for non-performance, based on the provisions in the Contract and/or Agreement.</a:t>
          </a:r>
          <a:endParaRPr lang="en-US" sz="1600" b="0" dirty="0">
            <a:solidFill>
              <a:schemeClr val="bg1"/>
            </a:solidFill>
          </a:endParaRPr>
        </a:p>
      </dgm:t>
    </dgm:pt>
    <dgm:pt modelId="{6C01C847-783E-4CDB-BAC0-574ED2099EDB}" type="parTrans" cxnId="{9E8D9143-C13E-444D-9F49-4CBF335E5645}">
      <dgm:prSet/>
      <dgm:spPr/>
      <dgm:t>
        <a:bodyPr/>
        <a:lstStyle/>
        <a:p>
          <a:endParaRPr lang="en-US"/>
        </a:p>
      </dgm:t>
    </dgm:pt>
    <dgm:pt modelId="{A7CA842B-5F75-4300-97DD-1C4678346F3F}" type="sibTrans" cxnId="{9E8D9143-C13E-444D-9F49-4CBF335E5645}">
      <dgm:prSet/>
      <dgm:spPr/>
      <dgm:t>
        <a:bodyPr/>
        <a:lstStyle/>
        <a:p>
          <a:endParaRPr lang="en-US"/>
        </a:p>
      </dgm:t>
    </dgm:pt>
    <dgm:pt modelId="{6A825695-F525-4921-BCF7-F2554D17E796}">
      <dgm:prSet custT="1"/>
      <dgm:spPr/>
      <dgm:t>
        <a:bodyPr/>
        <a:lstStyle/>
        <a:p>
          <a:pPr algn="just" rtl="0">
            <a:spcAft>
              <a:spcPts val="0"/>
            </a:spcAft>
          </a:pPr>
          <a:endParaRPr lang="en-US" sz="1600" b="0" dirty="0">
            <a:solidFill>
              <a:schemeClr val="bg1"/>
            </a:solidFill>
          </a:endParaRPr>
        </a:p>
      </dgm:t>
    </dgm:pt>
    <dgm:pt modelId="{9B013AF6-DFF9-4A45-93FE-13A45980A4FE}" type="parTrans" cxnId="{82A31E1A-F79C-4EE2-8667-0FA0C1065F4C}">
      <dgm:prSet/>
      <dgm:spPr/>
      <dgm:t>
        <a:bodyPr/>
        <a:lstStyle/>
        <a:p>
          <a:endParaRPr lang="en-US"/>
        </a:p>
      </dgm:t>
    </dgm:pt>
    <dgm:pt modelId="{47F14FAE-B5CD-4927-BB44-A280C9FD4F12}" type="sibTrans" cxnId="{82A31E1A-F79C-4EE2-8667-0FA0C1065F4C}">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91645" custLinFactNeighborY="-6169">
        <dgm:presLayoutVars>
          <dgm:chMax val="0"/>
          <dgm:bulletEnabled val="1"/>
        </dgm:presLayoutVars>
      </dgm:prSet>
      <dgm:spPr/>
    </dgm:pt>
    <dgm:pt modelId="{208EDF28-1D43-49F4-AD0E-84C421C679A0}" type="pres">
      <dgm:prSet presAssocID="{1224BD72-16F7-452B-BBEB-48E38E278ED3}" presName="childText" presStyleLbl="revTx" presStyleIdx="0" presStyleCnt="1" custScaleY="156324">
        <dgm:presLayoutVars>
          <dgm:bulletEnabled val="1"/>
        </dgm:presLayoutVars>
      </dgm:prSet>
      <dgm:spPr/>
    </dgm:pt>
  </dgm:ptLst>
  <dgm:cxnLst>
    <dgm:cxn modelId="{18FE4D00-6BED-40BC-BAAF-57AC0FFA03BA}" type="presOf" srcId="{7BA5A0FD-8C50-43F3-A867-6DF2F7103D9F}" destId="{F734472C-020C-42AD-BDB5-5C967306DE94}" srcOrd="0" destOrd="0" presId="urn:microsoft.com/office/officeart/2005/8/layout/vList2"/>
    <dgm:cxn modelId="{82A31E1A-F79C-4EE2-8667-0FA0C1065F4C}" srcId="{1224BD72-16F7-452B-BBEB-48E38E278ED3}" destId="{6A825695-F525-4921-BCF7-F2554D17E796}" srcOrd="0" destOrd="0" parTransId="{9B013AF6-DFF9-4A45-93FE-13A45980A4FE}" sibTransId="{47F14FAE-B5CD-4927-BB44-A280C9FD4F12}"/>
    <dgm:cxn modelId="{CEA4E63D-9093-4BE2-A43E-822912A3123B}" type="presOf" srcId="{1224BD72-16F7-452B-BBEB-48E38E278ED3}" destId="{EF31C7C1-FBD8-4A9A-A9C5-C42685A58A1C}" srcOrd="0" destOrd="0" presId="urn:microsoft.com/office/officeart/2005/8/layout/vList2"/>
    <dgm:cxn modelId="{F3C8AE5F-0D20-4440-9379-84D3D05ACA9D}" srcId="{1224BD72-16F7-452B-BBEB-48E38E278ED3}" destId="{627D59CD-41D1-4DED-AFD1-8C8312DD570E}" srcOrd="3" destOrd="0" parTransId="{2499F213-1096-4367-9F37-BE431A6A444D}" sibTransId="{A70F11E5-35E5-46AC-9DC0-BD5B1D98D4B5}"/>
    <dgm:cxn modelId="{9E8D9143-C13E-444D-9F49-4CBF335E5645}" srcId="{1224BD72-16F7-452B-BBEB-48E38E278ED3}" destId="{61EF2527-59B8-4D03-8451-20D73C2E8D6A}" srcOrd="1" destOrd="0" parTransId="{6C01C847-783E-4CDB-BAC0-574ED2099EDB}" sibTransId="{A7CA842B-5F75-4300-97DD-1C4678346F3F}"/>
    <dgm:cxn modelId="{22863845-BC7C-44E1-BB3A-04AD498E2DFC}" type="presOf" srcId="{627D59CD-41D1-4DED-AFD1-8C8312DD570E}" destId="{208EDF28-1D43-49F4-AD0E-84C421C679A0}" srcOrd="0" destOrd="3" presId="urn:microsoft.com/office/officeart/2005/8/layout/vList2"/>
    <dgm:cxn modelId="{2FED458B-2365-40F8-A8F9-4E8F8AA957FA}" type="presOf" srcId="{8FB978F7-BF14-4233-8E16-B60CEF035532}" destId="{208EDF28-1D43-49F4-AD0E-84C421C679A0}" srcOrd="0" destOrd="6" presId="urn:microsoft.com/office/officeart/2005/8/layout/vList2"/>
    <dgm:cxn modelId="{CF8B8090-9472-4B12-939B-F4F28A51FE61}" type="presOf" srcId="{6A825695-F525-4921-BCF7-F2554D17E796}" destId="{208EDF28-1D43-49F4-AD0E-84C421C679A0}" srcOrd="0" destOrd="0" presId="urn:microsoft.com/office/officeart/2005/8/layout/vList2"/>
    <dgm:cxn modelId="{145AF991-45F1-42AC-B615-DD7A3D77751A}" srcId="{1224BD72-16F7-452B-BBEB-48E38E278ED3}" destId="{5245247C-38AD-4030-8AED-C125093471A5}" srcOrd="5" destOrd="0" parTransId="{B789AAD1-929A-4ED3-973B-0BD3EA7B535C}" sibTransId="{F8D2E4C2-ECFC-4609-9714-594DED66A0AD}"/>
    <dgm:cxn modelId="{DE2770A2-1AEC-4052-8DB7-0F4D1544B707}" type="presOf" srcId="{C5884006-7F01-4DBD-A8B5-4A3F2B680A9E}" destId="{208EDF28-1D43-49F4-AD0E-84C421C679A0}" srcOrd="0" destOrd="7" presId="urn:microsoft.com/office/officeart/2005/8/layout/vList2"/>
    <dgm:cxn modelId="{048897A2-B551-4993-8287-442CCD01B041}" type="presOf" srcId="{61EF2527-59B8-4D03-8451-20D73C2E8D6A}" destId="{208EDF28-1D43-49F4-AD0E-84C421C679A0}" srcOrd="0" destOrd="1" presId="urn:microsoft.com/office/officeart/2005/8/layout/vList2"/>
    <dgm:cxn modelId="{10A705BE-2949-4B59-818D-B1FC2D2B16C2}" srcId="{1224BD72-16F7-452B-BBEB-48E38E278ED3}" destId="{C5884006-7F01-4DBD-A8B5-4A3F2B680A9E}" srcOrd="7" destOrd="0" parTransId="{079E087D-A7FF-41DE-89B7-C7DE9252F4CE}" sibTransId="{8FF8407C-26E8-4F77-AD61-C11CEC5BE4B7}"/>
    <dgm:cxn modelId="{AE78F0C1-1454-46F9-B976-3B3819E32B31}" srcId="{1224BD72-16F7-452B-BBEB-48E38E278ED3}" destId="{4F6AB1B9-D8C3-4806-92D1-A1F9BF255A43}" srcOrd="4" destOrd="0" parTransId="{26FD1EA3-014D-4651-B6E1-08E1B4C8B0ED}" sibTransId="{71A32D53-9C90-4C53-8B13-DAB9EE2F380C}"/>
    <dgm:cxn modelId="{B29117C5-B697-47C7-96A7-1DC51035D09A}" type="presOf" srcId="{5245247C-38AD-4030-8AED-C125093471A5}" destId="{208EDF28-1D43-49F4-AD0E-84C421C679A0}" srcOrd="0" destOrd="5" presId="urn:microsoft.com/office/officeart/2005/8/layout/vList2"/>
    <dgm:cxn modelId="{4C2751CE-78D9-40F4-B00A-B102EBBF0E8A}" type="presOf" srcId="{29027B1F-7B02-4638-885F-DEEFF03A8ECF}" destId="{208EDF28-1D43-49F4-AD0E-84C421C679A0}" srcOrd="0" destOrd="2" presId="urn:microsoft.com/office/officeart/2005/8/layout/vList2"/>
    <dgm:cxn modelId="{99ACAAD2-0611-4E8A-B292-8BDBBF0E36D8}" srcId="{1224BD72-16F7-452B-BBEB-48E38E278ED3}" destId="{29027B1F-7B02-4638-885F-DEEFF03A8ECF}" srcOrd="2" destOrd="0" parTransId="{BCD130F7-6212-4F74-A0EE-E15AEA3C873A}" sibTransId="{0DF45792-5298-4680-B180-39A98479808A}"/>
    <dgm:cxn modelId="{24B8EFDB-1821-436E-8BBC-56115CA3C9C0}" srcId="{1224BD72-16F7-452B-BBEB-48E38E278ED3}" destId="{8FB978F7-BF14-4233-8E16-B60CEF035532}" srcOrd="6" destOrd="0" parTransId="{7F486A2C-397B-4CEA-8F2B-70F90B415056}" sibTransId="{535AADB2-25C4-4331-A890-698CBE884BE0}"/>
    <dgm:cxn modelId="{B226DCF3-9041-4DB7-9CBB-49DAEB856C2B}" type="presOf" srcId="{4F6AB1B9-D8C3-4806-92D1-A1F9BF255A43}" destId="{208EDF28-1D43-49F4-AD0E-84C421C679A0}" srcOrd="0" destOrd="4"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9A476B16-2313-43CC-A7F7-786727E48C24}" type="presParOf" srcId="{F734472C-020C-42AD-BDB5-5C967306DE94}" destId="{EF31C7C1-FBD8-4A9A-A9C5-C42685A58A1C}" srcOrd="0" destOrd="0" presId="urn:microsoft.com/office/officeart/2005/8/layout/vList2"/>
    <dgm:cxn modelId="{E782DFFB-B2D2-43A1-84CA-A5AAB9D52CA5}"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3200" b="1" dirty="0">
              <a:solidFill>
                <a:srgbClr val="009390"/>
              </a:solidFill>
            </a:rPr>
            <a:t>ETHICS AND STANDARDS OF CONDUCT</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r>
            <a:rPr lang="en-US" sz="1600" dirty="0">
              <a:solidFill>
                <a:schemeClr val="bg1"/>
              </a:solidFill>
            </a:rPr>
            <a:t>The City has a strict </a:t>
          </a:r>
          <a:r>
            <a:rPr lang="en-US" sz="1600" b="1" dirty="0">
              <a:solidFill>
                <a:schemeClr val="bg1"/>
              </a:solidFill>
            </a:rPr>
            <a:t>NO GIFTS </a:t>
          </a:r>
          <a:r>
            <a:rPr lang="en-US" sz="1600" dirty="0">
              <a:solidFill>
                <a:schemeClr val="bg1"/>
              </a:solidFill>
            </a:rPr>
            <a:t>policy and a Vendor Code of Conduct.  The Vendor Code of Conduct establishes an expected standard of behavior, and is available for review on the Procurement Management’s webpage.</a:t>
          </a:r>
          <a:endParaRPr lang="en-US" sz="1600"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CC50280-85A6-4B35-B3AE-1EA1C52F1A3A}">
      <dgm:prSet custT="1"/>
      <dgm:spPr/>
      <dgm:t>
        <a:bodyPr/>
        <a:lstStyle/>
        <a:p>
          <a:pPr algn="ctr" rtl="0"/>
          <a:endParaRPr lang="en-US" sz="1600" b="0" dirty="0">
            <a:solidFill>
              <a:schemeClr val="bg1"/>
            </a:solidFill>
          </a:endParaRPr>
        </a:p>
      </dgm:t>
    </dgm:pt>
    <dgm:pt modelId="{26E7EA53-C308-4B95-9921-9CE8D2F34BED}" type="parTrans" cxnId="{3CF8A394-4C4B-4EAC-8836-B4AD96AB3EF3}">
      <dgm:prSet/>
      <dgm:spPr/>
      <dgm:t>
        <a:bodyPr/>
        <a:lstStyle/>
        <a:p>
          <a:endParaRPr lang="en-US"/>
        </a:p>
      </dgm:t>
    </dgm:pt>
    <dgm:pt modelId="{F8C620B9-8731-41DE-9536-4C7D3A07BCF2}" type="sibTrans" cxnId="{3CF8A394-4C4B-4EAC-8836-B4AD96AB3EF3}">
      <dgm:prSet/>
      <dgm:spPr/>
      <dgm:t>
        <a:bodyPr/>
        <a:lstStyle/>
        <a:p>
          <a:endParaRPr lang="en-US"/>
        </a:p>
      </dgm:t>
    </dgm:pt>
    <dgm:pt modelId="{4ED0274A-69AB-4F32-80EF-4E88683CFC84}">
      <dgm:prSet custT="1"/>
      <dgm:spPr/>
      <dgm:t>
        <a:bodyPr/>
        <a:lstStyle/>
        <a:p>
          <a:pPr algn="just" rtl="0"/>
          <a:endParaRPr lang="en-US" sz="1600" b="0" dirty="0">
            <a:solidFill>
              <a:schemeClr val="bg1"/>
            </a:solidFill>
          </a:endParaRPr>
        </a:p>
      </dgm:t>
    </dgm:pt>
    <dgm:pt modelId="{9B802B45-E502-4487-B316-EEA1BA02FC28}" type="parTrans" cxnId="{67D7A2B5-5EF4-43A4-9ED3-857C9DAD7663}">
      <dgm:prSet/>
      <dgm:spPr/>
      <dgm:t>
        <a:bodyPr/>
        <a:lstStyle/>
        <a:p>
          <a:endParaRPr lang="en-US"/>
        </a:p>
      </dgm:t>
    </dgm:pt>
    <dgm:pt modelId="{501CC951-1C27-497C-A26C-BDA7A6FDC800}" type="sibTrans" cxnId="{67D7A2B5-5EF4-43A4-9ED3-857C9DAD7663}">
      <dgm:prSet/>
      <dgm:spPr/>
      <dgm:t>
        <a:bodyPr/>
        <a:lstStyle/>
        <a:p>
          <a:endParaRPr lang="en-US"/>
        </a:p>
      </dgm:t>
    </dgm:pt>
    <dgm:pt modelId="{EC150CFA-9C7B-48BE-90FF-25E3124FBCFA}">
      <dgm:prSet custT="1"/>
      <dgm:spPr/>
      <dgm:t>
        <a:bodyPr/>
        <a:lstStyle/>
        <a:p>
          <a:pPr algn="just"/>
          <a:r>
            <a:rPr lang="en-US" sz="1600" b="1" dirty="0">
              <a:solidFill>
                <a:schemeClr val="bg1"/>
              </a:solidFill>
            </a:rPr>
            <a:t>Rude</a:t>
          </a:r>
          <a:r>
            <a:rPr lang="en-US" sz="1600" dirty="0">
              <a:solidFill>
                <a:schemeClr val="bg1"/>
              </a:solidFill>
            </a:rPr>
            <a:t> or </a:t>
          </a:r>
          <a:r>
            <a:rPr lang="en-US" sz="1600" b="1" dirty="0">
              <a:solidFill>
                <a:schemeClr val="bg1"/>
              </a:solidFill>
            </a:rPr>
            <a:t>unprofessional</a:t>
          </a:r>
          <a:r>
            <a:rPr lang="en-US" sz="1600" dirty="0">
              <a:solidFill>
                <a:schemeClr val="bg1"/>
              </a:solidFill>
            </a:rPr>
            <a:t> behavior by vendors or City staff is not tolerated.  Please report all unacceptable behavior by City staff to the City Manager or the Procurement Management Office. Such incidents, although very rare, are taken very seriously by </a:t>
          </a:r>
          <a:r>
            <a:rPr lang="en-US" sz="1600">
              <a:solidFill>
                <a:schemeClr val="bg1"/>
              </a:solidFill>
            </a:rPr>
            <a:t>senior management.</a:t>
          </a:r>
          <a:endParaRPr lang="en-US" sz="1600" dirty="0">
            <a:solidFill>
              <a:schemeClr val="bg1"/>
            </a:solidFill>
          </a:endParaRPr>
        </a:p>
      </dgm:t>
    </dgm:pt>
    <dgm:pt modelId="{7511A336-4A99-4EEB-B222-3A4CBF8669C5}" type="parTrans" cxnId="{BDCADCDA-123E-4713-BC70-2080D013F0D4}">
      <dgm:prSet/>
      <dgm:spPr/>
      <dgm:t>
        <a:bodyPr/>
        <a:lstStyle/>
        <a:p>
          <a:endParaRPr lang="en-US"/>
        </a:p>
      </dgm:t>
    </dgm:pt>
    <dgm:pt modelId="{A879461C-2972-4F4D-AEA2-B9537DA17C31}" type="sibTrans" cxnId="{BDCADCDA-123E-4713-BC70-2080D013F0D4}">
      <dgm:prSet/>
      <dgm:spPr/>
      <dgm:t>
        <a:bodyPr/>
        <a:lstStyle/>
        <a:p>
          <a:endParaRPr lang="en-US"/>
        </a:p>
      </dgm:t>
    </dgm:pt>
    <dgm:pt modelId="{A3C0767C-4B01-4524-975A-0A1773E1FC50}">
      <dgm:prSet custT="1"/>
      <dgm:spPr/>
      <dgm:t>
        <a:bodyPr/>
        <a:lstStyle/>
        <a:p>
          <a:pPr algn="just"/>
          <a:r>
            <a:rPr lang="en-US" sz="1600" dirty="0">
              <a:solidFill>
                <a:schemeClr val="bg1"/>
              </a:solidFill>
            </a:rPr>
            <a:t>It is the vendor's responsibility to provide evidence to refute any assumption of </a:t>
          </a:r>
          <a:r>
            <a:rPr lang="en-US" sz="1600" b="1" dirty="0">
              <a:solidFill>
                <a:schemeClr val="bg1"/>
              </a:solidFill>
            </a:rPr>
            <a:t>collusion </a:t>
          </a:r>
          <a:r>
            <a:rPr lang="en-US" sz="1600" b="0" dirty="0">
              <a:solidFill>
                <a:schemeClr val="bg1"/>
              </a:solidFill>
            </a:rPr>
            <a:t>in bid submission.  The City will allow the vendor an opportunity to provide evidence of non-collusion in bidding</a:t>
          </a:r>
        </a:p>
      </dgm:t>
    </dgm:pt>
    <dgm:pt modelId="{763F6A16-5B27-4358-A540-A1E8C7C0E997}" type="parTrans" cxnId="{4851F3CB-20B8-43C7-9DD1-9F4CBB2D1C1E}">
      <dgm:prSet/>
      <dgm:spPr/>
      <dgm:t>
        <a:bodyPr/>
        <a:lstStyle/>
        <a:p>
          <a:endParaRPr lang="en-US"/>
        </a:p>
      </dgm:t>
    </dgm:pt>
    <dgm:pt modelId="{21D395CE-C866-463F-A1D8-66BB76BA8EB7}" type="sibTrans" cxnId="{4851F3CB-20B8-43C7-9DD1-9F4CBB2D1C1E}">
      <dgm:prSet/>
      <dgm:spPr/>
      <dgm:t>
        <a:bodyPr/>
        <a:lstStyle/>
        <a:p>
          <a:endParaRPr lang="en-US"/>
        </a:p>
      </dgm:t>
    </dgm:pt>
    <dgm:pt modelId="{2EF4F653-15DC-4144-BAA8-2AF13C3104ED}">
      <dgm:prSet custT="1"/>
      <dgm:spPr/>
      <dgm:t>
        <a:bodyPr/>
        <a:lstStyle/>
        <a:p>
          <a:pPr algn="just"/>
          <a:endParaRPr lang="en-US" sz="1600" dirty="0">
            <a:solidFill>
              <a:schemeClr val="bg1"/>
            </a:solidFill>
          </a:endParaRPr>
        </a:p>
      </dgm:t>
    </dgm:pt>
    <dgm:pt modelId="{7DADF674-467E-4533-A4DB-89A833B89865}" type="parTrans" cxnId="{C808761A-899B-48BD-92BA-18AAD7AE0382}">
      <dgm:prSet/>
      <dgm:spPr/>
      <dgm:t>
        <a:bodyPr/>
        <a:lstStyle/>
        <a:p>
          <a:endParaRPr lang="en-US"/>
        </a:p>
      </dgm:t>
    </dgm:pt>
    <dgm:pt modelId="{E5C5BC24-16D9-460F-B31A-7AF9BA9250BB}" type="sibTrans" cxnId="{C808761A-899B-48BD-92BA-18AAD7AE0382}">
      <dgm:prSet/>
      <dgm:spPr/>
      <dgm:t>
        <a:bodyPr/>
        <a:lstStyle/>
        <a:p>
          <a:endParaRPr lang="en-US"/>
        </a:p>
      </dgm:t>
    </dgm:pt>
    <dgm:pt modelId="{F39D7BF4-727D-4047-8454-B16ED301A708}">
      <dgm:prSet custT="1"/>
      <dgm:spPr/>
      <dgm:t>
        <a:bodyPr/>
        <a:lstStyle/>
        <a:p>
          <a:pPr algn="just"/>
          <a:endParaRPr lang="en-US" sz="1600" dirty="0">
            <a:solidFill>
              <a:schemeClr val="bg1"/>
            </a:solidFill>
          </a:endParaRPr>
        </a:p>
      </dgm:t>
    </dgm:pt>
    <dgm:pt modelId="{21DEE666-74C0-4E2F-ABF1-C0DC35E55119}" type="parTrans" cxnId="{ED6E42B5-5DB0-4CCF-AB2F-8E114CF4F53F}">
      <dgm:prSet/>
      <dgm:spPr/>
      <dgm:t>
        <a:bodyPr/>
        <a:lstStyle/>
        <a:p>
          <a:endParaRPr lang="en-US"/>
        </a:p>
      </dgm:t>
    </dgm:pt>
    <dgm:pt modelId="{D89046E3-C21B-4F7A-B167-DE84F3C8E531}" type="sibTrans" cxnId="{ED6E42B5-5DB0-4CCF-AB2F-8E114CF4F53F}">
      <dgm:prSet/>
      <dgm:spPr/>
      <dgm:t>
        <a:bodyPr/>
        <a:lstStyle/>
        <a:p>
          <a:endParaRPr lang="en-US"/>
        </a:p>
      </dgm:t>
    </dgm:pt>
    <dgm:pt modelId="{E0FC3F6B-4135-492C-8C07-D14A33FA091E}">
      <dgm:prSet custT="1"/>
      <dgm:spPr/>
      <dgm:t>
        <a:bodyPr/>
        <a:lstStyle/>
        <a:p>
          <a:pPr algn="just"/>
          <a:r>
            <a:rPr lang="en-US" sz="1600" dirty="0">
              <a:solidFill>
                <a:schemeClr val="bg1"/>
              </a:solidFill>
            </a:rPr>
            <a:t>Honesty is </a:t>
          </a:r>
          <a:r>
            <a:rPr lang="en-US" sz="1600" b="1" u="sng" dirty="0">
              <a:solidFill>
                <a:schemeClr val="bg1"/>
              </a:solidFill>
            </a:rPr>
            <a:t>always</a:t>
          </a:r>
          <a:r>
            <a:rPr lang="en-US" sz="1600" dirty="0">
              <a:solidFill>
                <a:schemeClr val="bg1"/>
              </a:solidFill>
            </a:rPr>
            <a:t> the best policy when doing business with the City of Palm Beach Gardens.</a:t>
          </a:r>
        </a:p>
      </dgm:t>
    </dgm:pt>
    <dgm:pt modelId="{D73E9932-BF19-4196-9E6A-C42749AE6330}" type="parTrans" cxnId="{AFE2213B-51C0-4136-8E50-9150D5C790D9}">
      <dgm:prSet/>
      <dgm:spPr/>
      <dgm:t>
        <a:bodyPr/>
        <a:lstStyle/>
        <a:p>
          <a:endParaRPr lang="en-US"/>
        </a:p>
      </dgm:t>
    </dgm:pt>
    <dgm:pt modelId="{E8425ED1-8712-449E-9180-5FE2358BBCB4}" type="sibTrans" cxnId="{AFE2213B-51C0-4136-8E50-9150D5C790D9}">
      <dgm:prSet/>
      <dgm:spPr/>
      <dgm:t>
        <a:bodyPr/>
        <a:lstStyle/>
        <a:p>
          <a:endParaRPr lang="en-US"/>
        </a:p>
      </dgm:t>
    </dgm:pt>
    <dgm:pt modelId="{E3B75D17-978C-43C4-BD0C-211880B0EBBE}">
      <dgm:prSet custT="1"/>
      <dgm:spPr/>
      <dgm:t>
        <a:bodyPr/>
        <a:lstStyle/>
        <a:p>
          <a:pPr algn="just"/>
          <a:endParaRPr lang="en-US" sz="1600" dirty="0">
            <a:solidFill>
              <a:schemeClr val="bg1"/>
            </a:solidFill>
          </a:endParaRPr>
        </a:p>
      </dgm:t>
    </dgm:pt>
    <dgm:pt modelId="{1AE37596-473D-4559-947A-E361BE7B5EFB}" type="parTrans" cxnId="{CB0B2A18-1F7F-46AF-B082-73D988B5F141}">
      <dgm:prSet/>
      <dgm:spPr/>
      <dgm:t>
        <a:bodyPr/>
        <a:lstStyle/>
        <a:p>
          <a:endParaRPr lang="en-US"/>
        </a:p>
      </dgm:t>
    </dgm:pt>
    <dgm:pt modelId="{BD74DCC5-D8B0-4B23-A42B-640DE50C7780}" type="sibTrans" cxnId="{CB0B2A18-1F7F-46AF-B082-73D988B5F141}">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74482" custLinFactNeighborY="-6169">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3249">
        <dgm:presLayoutVars>
          <dgm:bulletEnabled val="1"/>
        </dgm:presLayoutVars>
      </dgm:prSet>
      <dgm:spPr/>
    </dgm:pt>
  </dgm:ptLst>
  <dgm:cxnLst>
    <dgm:cxn modelId="{F8731310-F7EB-4BCD-ADD0-B958F39E7B11}" type="presOf" srcId="{E3B75D17-978C-43C4-BD0C-211880B0EBBE}" destId="{208EDF28-1D43-49F4-AD0E-84C421C679A0}" srcOrd="0" destOrd="5" presId="urn:microsoft.com/office/officeart/2005/8/layout/vList2"/>
    <dgm:cxn modelId="{CB0B2A18-1F7F-46AF-B082-73D988B5F141}" srcId="{1224BD72-16F7-452B-BBEB-48E38E278ED3}" destId="{E3B75D17-978C-43C4-BD0C-211880B0EBBE}" srcOrd="5" destOrd="0" parTransId="{1AE37596-473D-4559-947A-E361BE7B5EFB}" sibTransId="{BD74DCC5-D8B0-4B23-A42B-640DE50C7780}"/>
    <dgm:cxn modelId="{E7AEE219-BE13-4F64-A90C-FA7F40D4E0A4}" type="presOf" srcId="{E0FC3F6B-4135-492C-8C07-D14A33FA091E}" destId="{208EDF28-1D43-49F4-AD0E-84C421C679A0}" srcOrd="0" destOrd="6" presId="urn:microsoft.com/office/officeart/2005/8/layout/vList2"/>
    <dgm:cxn modelId="{C808761A-899B-48BD-92BA-18AAD7AE0382}" srcId="{1224BD72-16F7-452B-BBEB-48E38E278ED3}" destId="{2EF4F653-15DC-4144-BAA8-2AF13C3104ED}" srcOrd="1" destOrd="0" parTransId="{7DADF674-467E-4533-A4DB-89A833B89865}" sibTransId="{E5C5BC24-16D9-460F-B31A-7AF9BA9250BB}"/>
    <dgm:cxn modelId="{DF361B25-FBD0-4BA6-9447-0FA506D1D4FF}" srcId="{1224BD72-16F7-452B-BBEB-48E38E278ED3}" destId="{0A93FC38-391A-44C3-A25C-A3A50E7F9B39}" srcOrd="0" destOrd="0" parTransId="{1E36DF9F-EC49-4357-B6D6-79EF0AAB6D7F}" sibTransId="{18DD1D31-CB68-40EB-94FE-B0A618D9BFE0}"/>
    <dgm:cxn modelId="{AFE2213B-51C0-4136-8E50-9150D5C790D9}" srcId="{1224BD72-16F7-452B-BBEB-48E38E278ED3}" destId="{E0FC3F6B-4135-492C-8C07-D14A33FA091E}" srcOrd="6" destOrd="0" parTransId="{D73E9932-BF19-4196-9E6A-C42749AE6330}" sibTransId="{E8425ED1-8712-449E-9180-5FE2358BBCB4}"/>
    <dgm:cxn modelId="{16F1C479-D0F0-4C77-8779-B49975AA3D55}" type="presOf" srcId="{2EF4F653-15DC-4144-BAA8-2AF13C3104ED}" destId="{208EDF28-1D43-49F4-AD0E-84C421C679A0}" srcOrd="0" destOrd="1" presId="urn:microsoft.com/office/officeart/2005/8/layout/vList2"/>
    <dgm:cxn modelId="{3CF8A394-4C4B-4EAC-8836-B4AD96AB3EF3}" srcId="{1224BD72-16F7-452B-BBEB-48E38E278ED3}" destId="{BCC50280-85A6-4B35-B3AE-1EA1C52F1A3A}" srcOrd="8" destOrd="0" parTransId="{26E7EA53-C308-4B95-9921-9CE8D2F34BED}" sibTransId="{F8C620B9-8731-41DE-9536-4C7D3A07BCF2}"/>
    <dgm:cxn modelId="{911C0DAC-D27C-439F-8D94-2BE8A96EF8BF}" type="presOf" srcId="{1224BD72-16F7-452B-BBEB-48E38E278ED3}" destId="{EF31C7C1-FBD8-4A9A-A9C5-C42685A58A1C}" srcOrd="0" destOrd="0" presId="urn:microsoft.com/office/officeart/2005/8/layout/vList2"/>
    <dgm:cxn modelId="{5ABF95AD-1035-4484-90D4-FB99E4C5A56E}" type="presOf" srcId="{F39D7BF4-727D-4047-8454-B16ED301A708}" destId="{208EDF28-1D43-49F4-AD0E-84C421C679A0}" srcOrd="0" destOrd="3" presId="urn:microsoft.com/office/officeart/2005/8/layout/vList2"/>
    <dgm:cxn modelId="{ED6E42B5-5DB0-4CCF-AB2F-8E114CF4F53F}" srcId="{1224BD72-16F7-452B-BBEB-48E38E278ED3}" destId="{F39D7BF4-727D-4047-8454-B16ED301A708}" srcOrd="3" destOrd="0" parTransId="{21DEE666-74C0-4E2F-ABF1-C0DC35E55119}" sibTransId="{D89046E3-C21B-4F7A-B167-DE84F3C8E531}"/>
    <dgm:cxn modelId="{67D7A2B5-5EF4-43A4-9ED3-857C9DAD7663}" srcId="{1224BD72-16F7-452B-BBEB-48E38E278ED3}" destId="{4ED0274A-69AB-4F32-80EF-4E88683CFC84}" srcOrd="7" destOrd="0" parTransId="{9B802B45-E502-4487-B316-EEA1BA02FC28}" sibTransId="{501CC951-1C27-497C-A26C-BDA7A6FDC800}"/>
    <dgm:cxn modelId="{73F548B6-E947-41EA-BFFC-B87E5E6BF71B}" type="presOf" srcId="{BCC50280-85A6-4B35-B3AE-1EA1C52F1A3A}" destId="{208EDF28-1D43-49F4-AD0E-84C421C679A0}" srcOrd="0" destOrd="8" presId="urn:microsoft.com/office/officeart/2005/8/layout/vList2"/>
    <dgm:cxn modelId="{F37087BF-676F-4897-832F-5F0061170954}" type="presOf" srcId="{7BA5A0FD-8C50-43F3-A867-6DF2F7103D9F}" destId="{F734472C-020C-42AD-BDB5-5C967306DE94}" srcOrd="0" destOrd="0" presId="urn:microsoft.com/office/officeart/2005/8/layout/vList2"/>
    <dgm:cxn modelId="{3599A0C5-ECF3-4EB9-A5FA-2D2999DEACFC}" type="presOf" srcId="{0A93FC38-391A-44C3-A25C-A3A50E7F9B39}" destId="{208EDF28-1D43-49F4-AD0E-84C421C679A0}" srcOrd="0" destOrd="0" presId="urn:microsoft.com/office/officeart/2005/8/layout/vList2"/>
    <dgm:cxn modelId="{FA1BCAC5-C699-4876-B843-D403B40DAE3A}" type="presOf" srcId="{4ED0274A-69AB-4F32-80EF-4E88683CFC84}" destId="{208EDF28-1D43-49F4-AD0E-84C421C679A0}" srcOrd="0" destOrd="7" presId="urn:microsoft.com/office/officeart/2005/8/layout/vList2"/>
    <dgm:cxn modelId="{DDC551CB-A9E6-455C-9A9B-94C235CD958E}" type="presOf" srcId="{EC150CFA-9C7B-48BE-90FF-25E3124FBCFA}" destId="{208EDF28-1D43-49F4-AD0E-84C421C679A0}" srcOrd="0" destOrd="2" presId="urn:microsoft.com/office/officeart/2005/8/layout/vList2"/>
    <dgm:cxn modelId="{4851F3CB-20B8-43C7-9DD1-9F4CBB2D1C1E}" srcId="{1224BD72-16F7-452B-BBEB-48E38E278ED3}" destId="{A3C0767C-4B01-4524-975A-0A1773E1FC50}" srcOrd="4" destOrd="0" parTransId="{763F6A16-5B27-4358-A540-A1E8C7C0E997}" sibTransId="{21D395CE-C866-463F-A1D8-66BB76BA8EB7}"/>
    <dgm:cxn modelId="{BDCADCDA-123E-4713-BC70-2080D013F0D4}" srcId="{1224BD72-16F7-452B-BBEB-48E38E278ED3}" destId="{EC150CFA-9C7B-48BE-90FF-25E3124FBCFA}" srcOrd="2" destOrd="0" parTransId="{7511A336-4A99-4EEB-B222-3A4CBF8669C5}" sibTransId="{A879461C-2972-4F4D-AEA2-B9537DA17C31}"/>
    <dgm:cxn modelId="{9E1AB1F1-9439-4F8D-BB70-836ED6BBA4A2}" type="presOf" srcId="{A3C0767C-4B01-4524-975A-0A1773E1FC50}" destId="{208EDF28-1D43-49F4-AD0E-84C421C679A0}" srcOrd="0" destOrd="4"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4FA0CBB0-67E2-4E3B-AC0B-0D759179032A}" type="presParOf" srcId="{F734472C-020C-42AD-BDB5-5C967306DE94}" destId="{EF31C7C1-FBD8-4A9A-A9C5-C42685A58A1C}" srcOrd="0" destOrd="0" presId="urn:microsoft.com/office/officeart/2005/8/layout/vList2"/>
    <dgm:cxn modelId="{4E6F9CAE-9B11-4716-87EE-9C022D271FA1}"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2000" b="1" dirty="0">
              <a:solidFill>
                <a:srgbClr val="009390"/>
              </a:solidFill>
            </a:rPr>
            <a:t>AGENDA</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kumimoji="0" lang="en-US" b="1" i="0" u="none" strike="noStrike" cap="none" normalizeH="0" baseline="0" noProof="0" dirty="0">
              <a:ln>
                <a:noFill/>
              </a:ln>
              <a:solidFill>
                <a:schemeClr val="bg1"/>
              </a:solidFill>
              <a:effectLst/>
              <a:uLnTx/>
              <a:uFillTx/>
              <a:latin typeface="+mn-lt"/>
              <a:ea typeface="+mn-ea"/>
              <a:cs typeface="+mn-cs"/>
            </a:rPr>
            <a:t>How to Access</a:t>
          </a:r>
          <a:r>
            <a:rPr kumimoji="0" lang="en-US" b="1" i="0" u="none" strike="noStrike" cap="none" normalizeH="0" noProof="0" dirty="0">
              <a:ln>
                <a:noFill/>
              </a:ln>
              <a:solidFill>
                <a:schemeClr val="bg1"/>
              </a:solidFill>
              <a:effectLst/>
              <a:uLnTx/>
              <a:uFillTx/>
              <a:latin typeface="+mn-lt"/>
              <a:ea typeface="+mn-ea"/>
              <a:cs typeface="+mn-cs"/>
            </a:rPr>
            <a:t> the Purchasing Webpage on the City’s website.</a:t>
          </a:r>
          <a:endParaRPr lang="en-US" b="0" dirty="0">
            <a:solidFill>
              <a:schemeClr val="bg1"/>
            </a:solidFill>
          </a:endParaRPr>
        </a:p>
      </dgm:t>
    </dgm:pt>
    <dgm:pt modelId="{1E36DF9F-EC49-4357-B6D6-79EF0AAB6D7F}" type="parTrans" cxnId="{DF361B25-FBD0-4BA6-9447-0FA506D1D4FF}">
      <dgm:prSet/>
      <dgm:spPr/>
      <dgm:t>
        <a:bodyPr/>
        <a:lstStyle/>
        <a:p>
          <a:endParaRPr lang="en-US"/>
        </a:p>
      </dgm:t>
    </dgm:pt>
    <dgm:pt modelId="{18DD1D31-CB68-40EB-94FE-B0A618D9BFE0}" type="sibTrans" cxnId="{DF361B25-FBD0-4BA6-9447-0FA506D1D4FF}">
      <dgm:prSet/>
      <dgm:spPr/>
      <dgm:t>
        <a:bodyPr/>
        <a:lstStyle/>
        <a:p>
          <a:endParaRPr lang="en-US"/>
        </a:p>
      </dgm:t>
    </dgm:pt>
    <dgm:pt modelId="{EADF580E-45D0-429B-8977-3093A5CF003E}">
      <dgm:prSet/>
      <dgm:spPr/>
      <dgm:t>
        <a:bodyPr/>
        <a:lstStyle/>
        <a:p>
          <a:r>
            <a:rPr lang="en-US" b="1" noProof="0" dirty="0">
              <a:solidFill>
                <a:schemeClr val="bg1"/>
              </a:solidFill>
            </a:rPr>
            <a:t>Purchasing Thresholds.</a:t>
          </a:r>
          <a:endParaRPr kumimoji="0" lang="en-US" b="1" i="0" u="none" strike="noStrike" cap="none" normalizeH="0" noProof="0" dirty="0">
            <a:ln>
              <a:noFill/>
            </a:ln>
            <a:solidFill>
              <a:schemeClr val="bg1"/>
            </a:solidFill>
            <a:effectLst/>
            <a:uLnTx/>
            <a:uFillTx/>
            <a:latin typeface="+mn-lt"/>
            <a:ea typeface="+mn-ea"/>
            <a:cs typeface="+mn-cs"/>
          </a:endParaRPr>
        </a:p>
      </dgm:t>
    </dgm:pt>
    <dgm:pt modelId="{B9E6079D-99BC-4751-974F-3AEFEB4B76A8}" type="parTrans" cxnId="{751C9B71-1E8D-4B31-A7B6-3A3F4245C826}">
      <dgm:prSet/>
      <dgm:spPr/>
      <dgm:t>
        <a:bodyPr/>
        <a:lstStyle/>
        <a:p>
          <a:endParaRPr lang="en-US"/>
        </a:p>
      </dgm:t>
    </dgm:pt>
    <dgm:pt modelId="{8952C2BC-211F-4A60-BB7A-93522F73DE7F}" type="sibTrans" cxnId="{751C9B71-1E8D-4B31-A7B6-3A3F4245C826}">
      <dgm:prSet/>
      <dgm:spPr/>
      <dgm:t>
        <a:bodyPr/>
        <a:lstStyle/>
        <a:p>
          <a:endParaRPr lang="en-US"/>
        </a:p>
      </dgm:t>
    </dgm:pt>
    <dgm:pt modelId="{9AECC705-83F0-4A96-AA27-1E37C4588B79}">
      <dgm:prSet/>
      <dgm:spPr/>
      <dgm:t>
        <a:bodyPr/>
        <a:lstStyle/>
        <a:p>
          <a:r>
            <a:rPr kumimoji="0" lang="en-US" b="1" i="0" u="none" strike="noStrike" cap="none" normalizeH="0" noProof="0" dirty="0">
              <a:ln>
                <a:noFill/>
              </a:ln>
              <a:solidFill>
                <a:schemeClr val="bg1"/>
              </a:solidFill>
              <a:effectLst/>
              <a:uLnTx/>
              <a:uFillTx/>
              <a:latin typeface="+mn-lt"/>
              <a:ea typeface="+mn-ea"/>
              <a:cs typeface="+mn-cs"/>
            </a:rPr>
            <a:t>SBE/DBE and Local Preferences</a:t>
          </a:r>
        </a:p>
      </dgm:t>
    </dgm:pt>
    <dgm:pt modelId="{401B2F86-249E-44CD-B818-E57D9BCB59F9}" type="parTrans" cxnId="{3B4542A9-42AB-47F8-879F-D562D16DF2E7}">
      <dgm:prSet/>
      <dgm:spPr/>
      <dgm:t>
        <a:bodyPr/>
        <a:lstStyle/>
        <a:p>
          <a:endParaRPr lang="en-US"/>
        </a:p>
      </dgm:t>
    </dgm:pt>
    <dgm:pt modelId="{6B93DAE8-9EAF-4E09-9355-400029814A6B}" type="sibTrans" cxnId="{3B4542A9-42AB-47F8-879F-D562D16DF2E7}">
      <dgm:prSet/>
      <dgm:spPr/>
      <dgm:t>
        <a:bodyPr/>
        <a:lstStyle/>
        <a:p>
          <a:endParaRPr lang="en-US"/>
        </a:p>
      </dgm:t>
    </dgm:pt>
    <dgm:pt modelId="{E0CAF7DC-8468-4FF5-86EF-BEEC7B2BCD3B}">
      <dgm:prSet/>
      <dgm:spPr/>
      <dgm:t>
        <a:bodyPr/>
        <a:lstStyle/>
        <a:p>
          <a:r>
            <a:rPr lang="en-US" b="1" baseline="0" dirty="0">
              <a:solidFill>
                <a:schemeClr val="bg1"/>
              </a:solidFill>
            </a:rPr>
            <a:t>Solicitation</a:t>
          </a:r>
          <a:r>
            <a:rPr lang="en-US" b="1" dirty="0">
              <a:solidFill>
                <a:schemeClr val="bg1"/>
              </a:solidFill>
            </a:rPr>
            <a:t> Types:  A) Request for Proposals;   B) Invitation to Bid;   C) Invitation to Quote; Request for Qualifications; and D) Request for Letters of Interest.</a:t>
          </a:r>
        </a:p>
      </dgm:t>
    </dgm:pt>
    <dgm:pt modelId="{0A2DBE39-2A72-4D44-B259-E744965558DF}" type="parTrans" cxnId="{9313E369-59C4-44D1-AD89-CAA5D50DACE1}">
      <dgm:prSet/>
      <dgm:spPr/>
      <dgm:t>
        <a:bodyPr/>
        <a:lstStyle/>
        <a:p>
          <a:endParaRPr lang="en-US"/>
        </a:p>
      </dgm:t>
    </dgm:pt>
    <dgm:pt modelId="{381C4C9E-3FFB-4EE6-9BBC-DD0CE721709A}" type="sibTrans" cxnId="{9313E369-59C4-44D1-AD89-CAA5D50DACE1}">
      <dgm:prSet/>
      <dgm:spPr/>
      <dgm:t>
        <a:bodyPr/>
        <a:lstStyle/>
        <a:p>
          <a:endParaRPr lang="en-US"/>
        </a:p>
      </dgm:t>
    </dgm:pt>
    <dgm:pt modelId="{731011D7-FE53-474C-A2A3-BBA25CD565EC}">
      <dgm:prSet/>
      <dgm:spPr/>
      <dgm:t>
        <a:bodyPr/>
        <a:lstStyle/>
        <a:p>
          <a:r>
            <a:rPr kumimoji="0" lang="en-US" b="1" i="0" u="none" strike="noStrike" cap="none" normalizeH="0" baseline="0" noProof="0" dirty="0">
              <a:ln>
                <a:noFill/>
              </a:ln>
              <a:solidFill>
                <a:schemeClr val="bg1"/>
              </a:solidFill>
              <a:effectLst/>
              <a:uLnTx/>
              <a:uFillTx/>
              <a:latin typeface="+mn-lt"/>
              <a:ea typeface="+mn-ea"/>
              <a:cs typeface="+mn-cs"/>
            </a:rPr>
            <a:t>Responsiveness Determination.</a:t>
          </a:r>
        </a:p>
      </dgm:t>
    </dgm:pt>
    <dgm:pt modelId="{9DDF6E7A-6DB5-4076-BAD9-CA273B946D79}" type="parTrans" cxnId="{A02B4BB6-5FDD-465D-B93E-4287894F7367}">
      <dgm:prSet/>
      <dgm:spPr/>
      <dgm:t>
        <a:bodyPr/>
        <a:lstStyle/>
        <a:p>
          <a:endParaRPr lang="en-US"/>
        </a:p>
      </dgm:t>
    </dgm:pt>
    <dgm:pt modelId="{E15EDECD-3696-45B6-BAB7-587B16625B55}" type="sibTrans" cxnId="{A02B4BB6-5FDD-465D-B93E-4287894F7367}">
      <dgm:prSet/>
      <dgm:spPr/>
      <dgm:t>
        <a:bodyPr/>
        <a:lstStyle/>
        <a:p>
          <a:endParaRPr lang="en-US"/>
        </a:p>
      </dgm:t>
    </dgm:pt>
    <dgm:pt modelId="{7276DA66-05D3-4B0F-A391-26F5AF7ED675}">
      <dgm:prSet/>
      <dgm:spPr/>
      <dgm:t>
        <a:bodyPr/>
        <a:lstStyle/>
        <a:p>
          <a:r>
            <a:rPr lang="en-US" b="1" dirty="0">
              <a:solidFill>
                <a:schemeClr val="bg1"/>
              </a:solidFill>
            </a:rPr>
            <a:t>Responsibility Determination.</a:t>
          </a:r>
        </a:p>
      </dgm:t>
    </dgm:pt>
    <dgm:pt modelId="{3C1ECD4D-8930-452C-B5F2-A548F6D471FA}" type="parTrans" cxnId="{758D20EA-202D-422D-9A12-C6331FB20DE4}">
      <dgm:prSet/>
      <dgm:spPr/>
      <dgm:t>
        <a:bodyPr/>
        <a:lstStyle/>
        <a:p>
          <a:endParaRPr lang="en-US"/>
        </a:p>
      </dgm:t>
    </dgm:pt>
    <dgm:pt modelId="{E0024C80-B51F-4390-825C-030E03305DC9}" type="sibTrans" cxnId="{758D20EA-202D-422D-9A12-C6331FB20DE4}">
      <dgm:prSet/>
      <dgm:spPr/>
      <dgm:t>
        <a:bodyPr/>
        <a:lstStyle/>
        <a:p>
          <a:endParaRPr lang="en-US"/>
        </a:p>
      </dgm:t>
    </dgm:pt>
    <dgm:pt modelId="{9557BED5-4C6D-426C-8E66-C46E1EAD61F6}">
      <dgm:prSet/>
      <dgm:spPr/>
      <dgm:t>
        <a:bodyPr/>
        <a:lstStyle/>
        <a:p>
          <a:r>
            <a:rPr kumimoji="0" lang="en-US" b="1" i="0" u="none" strike="noStrike" cap="none" normalizeH="0" baseline="0" noProof="0" dirty="0">
              <a:ln>
                <a:noFill/>
              </a:ln>
              <a:solidFill>
                <a:schemeClr val="bg1"/>
              </a:solidFill>
              <a:effectLst/>
              <a:uLnTx/>
              <a:uFillTx/>
              <a:latin typeface="+mn-lt"/>
              <a:ea typeface="+mn-ea"/>
              <a:cs typeface="+mn-cs"/>
            </a:rPr>
            <a:t>How Contracts are Awarded.</a:t>
          </a:r>
        </a:p>
      </dgm:t>
    </dgm:pt>
    <dgm:pt modelId="{91A2086B-4B4E-49DF-8496-174A92FC8A88}" type="parTrans" cxnId="{EC10F498-BA2B-47EB-B2EE-D5EF4936C4BD}">
      <dgm:prSet/>
      <dgm:spPr/>
      <dgm:t>
        <a:bodyPr/>
        <a:lstStyle/>
        <a:p>
          <a:endParaRPr lang="en-US"/>
        </a:p>
      </dgm:t>
    </dgm:pt>
    <dgm:pt modelId="{9EC0BFC6-5310-48FA-9849-AAFA0E4838D4}" type="sibTrans" cxnId="{EC10F498-BA2B-47EB-B2EE-D5EF4936C4BD}">
      <dgm:prSet/>
      <dgm:spPr/>
      <dgm:t>
        <a:bodyPr/>
        <a:lstStyle/>
        <a:p>
          <a:endParaRPr lang="en-US"/>
        </a:p>
      </dgm:t>
    </dgm:pt>
    <dgm:pt modelId="{CC510A0B-D206-459F-93D0-E9D72C79C02C}">
      <dgm:prSet/>
      <dgm:spPr/>
      <dgm:t>
        <a:bodyPr/>
        <a:lstStyle/>
        <a:p>
          <a:r>
            <a:rPr lang="en-US" b="1" dirty="0">
              <a:solidFill>
                <a:schemeClr val="bg1"/>
              </a:solidFill>
            </a:rPr>
            <a:t>Cone of Silence.</a:t>
          </a:r>
        </a:p>
      </dgm:t>
    </dgm:pt>
    <dgm:pt modelId="{FBCA03DD-0667-48F5-8205-D4BCDA75136E}" type="parTrans" cxnId="{58729BF9-46A9-47D0-BEF9-F2F9F2BC2BA1}">
      <dgm:prSet/>
      <dgm:spPr/>
      <dgm:t>
        <a:bodyPr/>
        <a:lstStyle/>
        <a:p>
          <a:endParaRPr lang="en-US"/>
        </a:p>
      </dgm:t>
    </dgm:pt>
    <dgm:pt modelId="{7FD7BCBB-3969-4A40-BC20-A886FEAD50BF}" type="sibTrans" cxnId="{58729BF9-46A9-47D0-BEF9-F2F9F2BC2BA1}">
      <dgm:prSet/>
      <dgm:spPr/>
      <dgm:t>
        <a:bodyPr/>
        <a:lstStyle/>
        <a:p>
          <a:endParaRPr lang="en-US"/>
        </a:p>
      </dgm:t>
    </dgm:pt>
    <dgm:pt modelId="{73B2B3A9-58E5-4E04-9008-8C5096E1B2A8}">
      <dgm:prSet/>
      <dgm:spPr/>
      <dgm:t>
        <a:bodyPr/>
        <a:lstStyle/>
        <a:p>
          <a:r>
            <a:rPr lang="en-US" b="1" dirty="0">
              <a:solidFill>
                <a:schemeClr val="bg1"/>
              </a:solidFill>
            </a:rPr>
            <a:t>Purchasing Card Program.</a:t>
          </a:r>
        </a:p>
      </dgm:t>
    </dgm:pt>
    <dgm:pt modelId="{18C95597-6A4A-4BD1-B761-0EE64BAF815C}" type="parTrans" cxnId="{2B01F265-39EE-4377-9184-49163C6610EF}">
      <dgm:prSet/>
      <dgm:spPr/>
      <dgm:t>
        <a:bodyPr/>
        <a:lstStyle/>
        <a:p>
          <a:endParaRPr lang="en-US"/>
        </a:p>
      </dgm:t>
    </dgm:pt>
    <dgm:pt modelId="{D7055AAC-47ED-4891-80AE-2CA2029075F0}" type="sibTrans" cxnId="{2B01F265-39EE-4377-9184-49163C6610EF}">
      <dgm:prSet/>
      <dgm:spPr/>
      <dgm:t>
        <a:bodyPr/>
        <a:lstStyle/>
        <a:p>
          <a:endParaRPr lang="en-US"/>
        </a:p>
      </dgm:t>
    </dgm:pt>
    <dgm:pt modelId="{400772DB-004E-4BB3-9A04-13497A232D5D}">
      <dgm:prSet/>
      <dgm:spPr/>
      <dgm:t>
        <a:bodyPr/>
        <a:lstStyle/>
        <a:p>
          <a:r>
            <a:rPr lang="en-US" b="1" dirty="0">
              <a:solidFill>
                <a:schemeClr val="bg1"/>
              </a:solidFill>
            </a:rPr>
            <a:t>Vendor Non-Performance and Vendor Termination.</a:t>
          </a:r>
        </a:p>
      </dgm:t>
    </dgm:pt>
    <dgm:pt modelId="{E30A13CF-6981-406F-B295-4BFB0C8AA56D}" type="parTrans" cxnId="{432FAFB6-07F4-46B8-95CF-3D00457D3A7A}">
      <dgm:prSet/>
      <dgm:spPr/>
      <dgm:t>
        <a:bodyPr/>
        <a:lstStyle/>
        <a:p>
          <a:endParaRPr lang="en-US"/>
        </a:p>
      </dgm:t>
    </dgm:pt>
    <dgm:pt modelId="{BD7A6795-6726-4B01-B69C-EE6189C71835}" type="sibTrans" cxnId="{432FAFB6-07F4-46B8-95CF-3D00457D3A7A}">
      <dgm:prSet/>
      <dgm:spPr/>
      <dgm:t>
        <a:bodyPr/>
        <a:lstStyle/>
        <a:p>
          <a:endParaRPr lang="en-US"/>
        </a:p>
      </dgm:t>
    </dgm:pt>
    <dgm:pt modelId="{9CF8C0C3-8967-45A6-AE7E-7317377E2188}">
      <dgm:prSet/>
      <dgm:spPr/>
      <dgm:t>
        <a:bodyPr/>
        <a:lstStyle/>
        <a:p>
          <a:r>
            <a:rPr lang="en-US" b="1" dirty="0">
              <a:solidFill>
                <a:schemeClr val="bg1"/>
              </a:solidFill>
            </a:rPr>
            <a:t>Ethics and Expected Standards of Conduct.</a:t>
          </a:r>
        </a:p>
      </dgm:t>
    </dgm:pt>
    <dgm:pt modelId="{0F9E3157-89FF-4D31-8050-12F227252409}" type="parTrans" cxnId="{3A3DD49B-444B-4BD2-91C9-8DEF239063C7}">
      <dgm:prSet/>
      <dgm:spPr/>
      <dgm:t>
        <a:bodyPr/>
        <a:lstStyle/>
        <a:p>
          <a:endParaRPr lang="en-US"/>
        </a:p>
      </dgm:t>
    </dgm:pt>
    <dgm:pt modelId="{B46EDBD2-589D-496E-88D8-685BF231D5FC}" type="sibTrans" cxnId="{3A3DD49B-444B-4BD2-91C9-8DEF239063C7}">
      <dgm:prSet/>
      <dgm:spPr/>
      <dgm:t>
        <a:bodyPr/>
        <a:lstStyle/>
        <a:p>
          <a:endParaRPr lang="en-US"/>
        </a:p>
      </dgm:t>
    </dgm:pt>
    <dgm:pt modelId="{9926894E-058D-40E5-88B4-635AA1FFEF2E}">
      <dgm:prSet/>
      <dgm:spPr/>
      <dgm:t>
        <a:bodyPr/>
        <a:lstStyle/>
        <a:p>
          <a:r>
            <a:rPr lang="en-US" b="1" dirty="0">
              <a:solidFill>
                <a:schemeClr val="bg1"/>
              </a:solidFill>
            </a:rPr>
            <a:t>Questions.</a:t>
          </a:r>
        </a:p>
      </dgm:t>
    </dgm:pt>
    <dgm:pt modelId="{41B039BA-0B7E-4F23-BA2B-13D01911B5B1}" type="parTrans" cxnId="{6B1BD788-1685-4F6B-B9A4-6039F1F89B32}">
      <dgm:prSet/>
      <dgm:spPr/>
      <dgm:t>
        <a:bodyPr/>
        <a:lstStyle/>
        <a:p>
          <a:endParaRPr lang="en-US"/>
        </a:p>
      </dgm:t>
    </dgm:pt>
    <dgm:pt modelId="{250A6171-8804-448B-AE2A-C1FDD0FC2C20}" type="sibTrans" cxnId="{6B1BD788-1685-4F6B-B9A4-6039F1F89B32}">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5559">
        <dgm:presLayoutVars>
          <dgm:bulletEnabled val="1"/>
        </dgm:presLayoutVars>
      </dgm:prSet>
      <dgm:spPr/>
    </dgm:pt>
  </dgm:ptLst>
  <dgm:cxnLst>
    <dgm:cxn modelId="{9002BF01-E0D9-4608-B8C6-1EA4D9079BE5}" type="presOf" srcId="{7276DA66-05D3-4B0F-A391-26F5AF7ED675}" destId="{208EDF28-1D43-49F4-AD0E-84C421C679A0}" srcOrd="0" destOrd="5" presId="urn:microsoft.com/office/officeart/2005/8/layout/vList2"/>
    <dgm:cxn modelId="{F5E0FB0E-7F07-44C7-8409-11C634E69B35}" type="presOf" srcId="{1224BD72-16F7-452B-BBEB-48E38E278ED3}" destId="{EF31C7C1-FBD8-4A9A-A9C5-C42685A58A1C}" srcOrd="0" destOrd="0" presId="urn:microsoft.com/office/officeart/2005/8/layout/vList2"/>
    <dgm:cxn modelId="{55224912-4F75-4FB2-969F-2B18EDD596D0}" type="presOf" srcId="{9557BED5-4C6D-426C-8E66-C46E1EAD61F6}" destId="{208EDF28-1D43-49F4-AD0E-84C421C679A0}" srcOrd="0" destOrd="6" presId="urn:microsoft.com/office/officeart/2005/8/layout/vList2"/>
    <dgm:cxn modelId="{C4614713-428D-4342-90B4-D62483723576}" type="presOf" srcId="{CC510A0B-D206-459F-93D0-E9D72C79C02C}" destId="{208EDF28-1D43-49F4-AD0E-84C421C679A0}" srcOrd="0" destOrd="7" presId="urn:microsoft.com/office/officeart/2005/8/layout/vList2"/>
    <dgm:cxn modelId="{C990AD24-2DC7-4D48-BD7F-4A4B7F0DF0CD}" type="presOf" srcId="{400772DB-004E-4BB3-9A04-13497A232D5D}" destId="{208EDF28-1D43-49F4-AD0E-84C421C679A0}" srcOrd="0" destOrd="9"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28D7142E-A147-425D-BA74-02C672374680}" type="presOf" srcId="{7BA5A0FD-8C50-43F3-A867-6DF2F7103D9F}" destId="{F734472C-020C-42AD-BDB5-5C967306DE94}" srcOrd="0" destOrd="0" presId="urn:microsoft.com/office/officeart/2005/8/layout/vList2"/>
    <dgm:cxn modelId="{C263B135-B2C6-4B80-9EBA-67B5ECC2FE12}" type="presOf" srcId="{9CF8C0C3-8967-45A6-AE7E-7317377E2188}" destId="{208EDF28-1D43-49F4-AD0E-84C421C679A0}" srcOrd="0" destOrd="10" presId="urn:microsoft.com/office/officeart/2005/8/layout/vList2"/>
    <dgm:cxn modelId="{38BD7537-5077-4CF5-BDD9-7F8DF0AB65CB}" type="presOf" srcId="{E0CAF7DC-8468-4FF5-86EF-BEEC7B2BCD3B}" destId="{208EDF28-1D43-49F4-AD0E-84C421C679A0}" srcOrd="0" destOrd="3" presId="urn:microsoft.com/office/officeart/2005/8/layout/vList2"/>
    <dgm:cxn modelId="{7BC9EB38-82A5-4344-8636-FD2156A12834}" type="presOf" srcId="{9926894E-058D-40E5-88B4-635AA1FFEF2E}" destId="{208EDF28-1D43-49F4-AD0E-84C421C679A0}" srcOrd="0" destOrd="11" presId="urn:microsoft.com/office/officeart/2005/8/layout/vList2"/>
    <dgm:cxn modelId="{8008843C-EE56-4D2B-8760-DE592EEC410B}" type="presOf" srcId="{0A93FC38-391A-44C3-A25C-A3A50E7F9B39}" destId="{208EDF28-1D43-49F4-AD0E-84C421C679A0}" srcOrd="0" destOrd="0" presId="urn:microsoft.com/office/officeart/2005/8/layout/vList2"/>
    <dgm:cxn modelId="{6B67D760-C8C3-463A-AF33-583EE467E3C6}" type="presOf" srcId="{9AECC705-83F0-4A96-AA27-1E37C4588B79}" destId="{208EDF28-1D43-49F4-AD0E-84C421C679A0}" srcOrd="0" destOrd="2" presId="urn:microsoft.com/office/officeart/2005/8/layout/vList2"/>
    <dgm:cxn modelId="{A869E763-F326-4F15-BF9A-6955B29759E0}" type="presOf" srcId="{731011D7-FE53-474C-A2A3-BBA25CD565EC}" destId="{208EDF28-1D43-49F4-AD0E-84C421C679A0}" srcOrd="0" destOrd="4" presId="urn:microsoft.com/office/officeart/2005/8/layout/vList2"/>
    <dgm:cxn modelId="{2B01F265-39EE-4377-9184-49163C6610EF}" srcId="{1224BD72-16F7-452B-BBEB-48E38E278ED3}" destId="{73B2B3A9-58E5-4E04-9008-8C5096E1B2A8}" srcOrd="8" destOrd="0" parTransId="{18C95597-6A4A-4BD1-B761-0EE64BAF815C}" sibTransId="{D7055AAC-47ED-4891-80AE-2CA2029075F0}"/>
    <dgm:cxn modelId="{9313E369-59C4-44D1-AD89-CAA5D50DACE1}" srcId="{1224BD72-16F7-452B-BBEB-48E38E278ED3}" destId="{E0CAF7DC-8468-4FF5-86EF-BEEC7B2BCD3B}" srcOrd="3" destOrd="0" parTransId="{0A2DBE39-2A72-4D44-B259-E744965558DF}" sibTransId="{381C4C9E-3FFB-4EE6-9BBC-DD0CE721709A}"/>
    <dgm:cxn modelId="{8FD2176D-EE89-4AF4-84A9-C1F8C261F839}" type="presOf" srcId="{EADF580E-45D0-429B-8977-3093A5CF003E}" destId="{208EDF28-1D43-49F4-AD0E-84C421C679A0}" srcOrd="0" destOrd="1" presId="urn:microsoft.com/office/officeart/2005/8/layout/vList2"/>
    <dgm:cxn modelId="{751C9B71-1E8D-4B31-A7B6-3A3F4245C826}" srcId="{1224BD72-16F7-452B-BBEB-48E38E278ED3}" destId="{EADF580E-45D0-429B-8977-3093A5CF003E}" srcOrd="1" destOrd="0" parTransId="{B9E6079D-99BC-4751-974F-3AEFEB4B76A8}" sibTransId="{8952C2BC-211F-4A60-BB7A-93522F73DE7F}"/>
    <dgm:cxn modelId="{6B1BD788-1685-4F6B-B9A4-6039F1F89B32}" srcId="{1224BD72-16F7-452B-BBEB-48E38E278ED3}" destId="{9926894E-058D-40E5-88B4-635AA1FFEF2E}" srcOrd="11" destOrd="0" parTransId="{41B039BA-0B7E-4F23-BA2B-13D01911B5B1}" sibTransId="{250A6171-8804-448B-AE2A-C1FDD0FC2C20}"/>
    <dgm:cxn modelId="{A47E288A-A975-4E8D-988E-0B8261D1D178}" type="presOf" srcId="{73B2B3A9-58E5-4E04-9008-8C5096E1B2A8}" destId="{208EDF28-1D43-49F4-AD0E-84C421C679A0}" srcOrd="0" destOrd="8" presId="urn:microsoft.com/office/officeart/2005/8/layout/vList2"/>
    <dgm:cxn modelId="{EC10F498-BA2B-47EB-B2EE-D5EF4936C4BD}" srcId="{1224BD72-16F7-452B-BBEB-48E38E278ED3}" destId="{9557BED5-4C6D-426C-8E66-C46E1EAD61F6}" srcOrd="6" destOrd="0" parTransId="{91A2086B-4B4E-49DF-8496-174A92FC8A88}" sibTransId="{9EC0BFC6-5310-48FA-9849-AAFA0E4838D4}"/>
    <dgm:cxn modelId="{3A3DD49B-444B-4BD2-91C9-8DEF239063C7}" srcId="{1224BD72-16F7-452B-BBEB-48E38E278ED3}" destId="{9CF8C0C3-8967-45A6-AE7E-7317377E2188}" srcOrd="10" destOrd="0" parTransId="{0F9E3157-89FF-4D31-8050-12F227252409}" sibTransId="{B46EDBD2-589D-496E-88D8-685BF231D5FC}"/>
    <dgm:cxn modelId="{3B4542A9-42AB-47F8-879F-D562D16DF2E7}" srcId="{1224BD72-16F7-452B-BBEB-48E38E278ED3}" destId="{9AECC705-83F0-4A96-AA27-1E37C4588B79}" srcOrd="2" destOrd="0" parTransId="{401B2F86-249E-44CD-B818-E57D9BCB59F9}" sibTransId="{6B93DAE8-9EAF-4E09-9355-400029814A6B}"/>
    <dgm:cxn modelId="{A02B4BB6-5FDD-465D-B93E-4287894F7367}" srcId="{1224BD72-16F7-452B-BBEB-48E38E278ED3}" destId="{731011D7-FE53-474C-A2A3-BBA25CD565EC}" srcOrd="4" destOrd="0" parTransId="{9DDF6E7A-6DB5-4076-BAD9-CA273B946D79}" sibTransId="{E15EDECD-3696-45B6-BAB7-587B16625B55}"/>
    <dgm:cxn modelId="{432FAFB6-07F4-46B8-95CF-3D00457D3A7A}" srcId="{1224BD72-16F7-452B-BBEB-48E38E278ED3}" destId="{400772DB-004E-4BB3-9A04-13497A232D5D}" srcOrd="9" destOrd="0" parTransId="{E30A13CF-6981-406F-B295-4BFB0C8AA56D}" sibTransId="{BD7A6795-6726-4B01-B69C-EE6189C71835}"/>
    <dgm:cxn modelId="{758D20EA-202D-422D-9A12-C6331FB20DE4}" srcId="{1224BD72-16F7-452B-BBEB-48E38E278ED3}" destId="{7276DA66-05D3-4B0F-A391-26F5AF7ED675}" srcOrd="5" destOrd="0" parTransId="{3C1ECD4D-8930-452C-B5F2-A548F6D471FA}" sibTransId="{E0024C80-B51F-4390-825C-030E03305DC9}"/>
    <dgm:cxn modelId="{58729BF9-46A9-47D0-BEF9-F2F9F2BC2BA1}" srcId="{1224BD72-16F7-452B-BBEB-48E38E278ED3}" destId="{CC510A0B-D206-459F-93D0-E9D72C79C02C}" srcOrd="7" destOrd="0" parTransId="{FBCA03DD-0667-48F5-8205-D4BCDA75136E}" sibTransId="{7FD7BCBB-3969-4A40-BC20-A886FEAD50BF}"/>
    <dgm:cxn modelId="{18C7BCFF-247E-472C-ADC6-ED742CE6D2FE}" srcId="{7BA5A0FD-8C50-43F3-A867-6DF2F7103D9F}" destId="{1224BD72-16F7-452B-BBEB-48E38E278ED3}" srcOrd="0" destOrd="0" parTransId="{1CB1C423-F5B2-45EA-A9B4-F1C2E75502AD}" sibTransId="{54F0F586-2212-4BC4-95A3-569D7157286F}"/>
    <dgm:cxn modelId="{FE5D5774-FC61-41DB-B284-DA0F5266BCCB}" type="presParOf" srcId="{F734472C-020C-42AD-BDB5-5C967306DE94}" destId="{EF31C7C1-FBD8-4A9A-A9C5-C42685A58A1C}" srcOrd="0" destOrd="0" presId="urn:microsoft.com/office/officeart/2005/8/layout/vList2"/>
    <dgm:cxn modelId="{7FF52A22-3395-4D74-BBD2-141D2DECFC7D}"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THE INFORMATION HIGHWAY</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The City’s website is located at -</a:t>
          </a:r>
          <a:r>
            <a:rPr lang="en-US" b="1" u="sng" dirty="0">
              <a:solidFill>
                <a:schemeClr val="bg1"/>
              </a:solidFill>
            </a:rPr>
            <a:t>www.pbgfl.gov</a:t>
          </a:r>
          <a:r>
            <a:rPr lang="en-US" b="1" dirty="0">
              <a:solidFill>
                <a:schemeClr val="bg1"/>
              </a:solidFill>
            </a:rPr>
            <a:t>.</a:t>
          </a: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90B66AEB-97C3-47C0-8904-E3044A9C2A25}">
      <dgm:prSet/>
      <dgm:spPr/>
      <dgm:t>
        <a:bodyPr/>
        <a:lstStyle/>
        <a:p>
          <a:pPr algn="l" rtl="0"/>
          <a:r>
            <a:rPr lang="en-US" b="0" dirty="0">
              <a:solidFill>
                <a:schemeClr val="bg1"/>
              </a:solidFill>
            </a:rPr>
            <a:t>The Procurement Management’s webpage can be directly accessed at -</a:t>
          </a:r>
          <a:r>
            <a:rPr lang="en-US" b="1" u="sng" dirty="0">
              <a:solidFill>
                <a:schemeClr val="bg1"/>
              </a:solidFill>
            </a:rPr>
            <a:t>www.pbgfl.gov/procurement</a:t>
          </a:r>
          <a:r>
            <a:rPr lang="en-US" b="0" dirty="0">
              <a:solidFill>
                <a:schemeClr val="bg1"/>
              </a:solidFill>
            </a:rPr>
            <a:t>.</a:t>
          </a:r>
        </a:p>
      </dgm:t>
    </dgm:pt>
    <dgm:pt modelId="{F767DEAB-158C-4B1B-A1B3-66642EB76314}" type="parTrans" cxnId="{C2FD1D0C-0391-415C-AA3C-52E669A88C0B}">
      <dgm:prSet/>
      <dgm:spPr/>
      <dgm:t>
        <a:bodyPr/>
        <a:lstStyle/>
        <a:p>
          <a:endParaRPr lang="en-US"/>
        </a:p>
      </dgm:t>
    </dgm:pt>
    <dgm:pt modelId="{90FF41CD-029F-41C9-AA31-A096F90E03B3}" type="sibTrans" cxnId="{C2FD1D0C-0391-415C-AA3C-52E669A88C0B}">
      <dgm:prSet/>
      <dgm:spPr/>
      <dgm:t>
        <a:bodyPr/>
        <a:lstStyle/>
        <a:p>
          <a:endParaRPr lang="en-US"/>
        </a:p>
      </dgm:t>
    </dgm:pt>
    <dgm:pt modelId="{56A5E1D4-9286-4C4F-8D19-69CFD0AC2DCC}">
      <dgm:prSet/>
      <dgm:spPr/>
      <dgm:t>
        <a:bodyPr/>
        <a:lstStyle/>
        <a:p>
          <a:pPr algn="just" rtl="0"/>
          <a:endParaRPr lang="en-US" b="0" dirty="0">
            <a:solidFill>
              <a:schemeClr val="bg1"/>
            </a:solidFill>
          </a:endParaRPr>
        </a:p>
      </dgm:t>
    </dgm:pt>
    <dgm:pt modelId="{FC72D9E9-62E7-4CC4-9C4A-7FF07B3234C8}" type="parTrans" cxnId="{70AE6436-1B1F-42CA-96D5-B027A315D34E}">
      <dgm:prSet/>
      <dgm:spPr/>
      <dgm:t>
        <a:bodyPr/>
        <a:lstStyle/>
        <a:p>
          <a:endParaRPr lang="en-US"/>
        </a:p>
      </dgm:t>
    </dgm:pt>
    <dgm:pt modelId="{C26CA8C7-5FBC-4A34-8798-0AADD3F728CD}" type="sibTrans" cxnId="{70AE6436-1B1F-42CA-96D5-B027A315D34E}">
      <dgm:prSet/>
      <dgm:spPr/>
      <dgm:t>
        <a:bodyPr/>
        <a:lstStyle/>
        <a:p>
          <a:endParaRPr lang="en-US"/>
        </a:p>
      </dgm:t>
    </dgm:pt>
    <dgm:pt modelId="{B87BCC3A-0AA9-4B7A-91E0-30278670452D}">
      <dgm:prSet/>
      <dgm:spPr/>
      <dgm:t>
        <a:bodyPr/>
        <a:lstStyle/>
        <a:p>
          <a:pPr algn="just" rtl="0"/>
          <a:endParaRPr lang="en-US" b="0" dirty="0">
            <a:solidFill>
              <a:schemeClr val="bg1"/>
            </a:solidFill>
          </a:endParaRPr>
        </a:p>
      </dgm:t>
    </dgm:pt>
    <dgm:pt modelId="{6375530E-2C3E-44F9-9EB9-F9E5B6CD4BC0}" type="parTrans" cxnId="{43E91795-63CD-4252-B78A-B82DC47C10DD}">
      <dgm:prSet/>
      <dgm:spPr/>
      <dgm:t>
        <a:bodyPr/>
        <a:lstStyle/>
        <a:p>
          <a:endParaRPr lang="en-US"/>
        </a:p>
      </dgm:t>
    </dgm:pt>
    <dgm:pt modelId="{18C4EAB6-7436-47CF-A548-212EE3B99FB1}" type="sibTrans" cxnId="{43E91795-63CD-4252-B78A-B82DC47C10DD}">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8704">
        <dgm:presLayoutVars>
          <dgm:bulletEnabled val="1"/>
        </dgm:presLayoutVars>
      </dgm:prSet>
      <dgm:spPr/>
    </dgm:pt>
  </dgm:ptLst>
  <dgm:cxnLst>
    <dgm:cxn modelId="{C2FD1D0C-0391-415C-AA3C-52E669A88C0B}" srcId="{1224BD72-16F7-452B-BBEB-48E38E278ED3}" destId="{90B66AEB-97C3-47C0-8904-E3044A9C2A25}" srcOrd="2" destOrd="0" parTransId="{F767DEAB-158C-4B1B-A1B3-66642EB76314}" sibTransId="{90FF41CD-029F-41C9-AA31-A096F90E03B3}"/>
    <dgm:cxn modelId="{DC300F19-6740-48B1-8F30-4A776F1F6775}" type="presOf" srcId="{7BA5A0FD-8C50-43F3-A867-6DF2F7103D9F}" destId="{F734472C-020C-42AD-BDB5-5C967306DE94}" srcOrd="0" destOrd="0"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3B505829-D06E-417D-AC18-D450C66CC50B}" type="presOf" srcId="{90B66AEB-97C3-47C0-8904-E3044A9C2A25}" destId="{208EDF28-1D43-49F4-AD0E-84C421C679A0}" srcOrd="0" destOrd="2" presId="urn:microsoft.com/office/officeart/2005/8/layout/vList2"/>
    <dgm:cxn modelId="{70AE6436-1B1F-42CA-96D5-B027A315D34E}" srcId="{1224BD72-16F7-452B-BBEB-48E38E278ED3}" destId="{56A5E1D4-9286-4C4F-8D19-69CFD0AC2DCC}" srcOrd="1" destOrd="0" parTransId="{FC72D9E9-62E7-4CC4-9C4A-7FF07B3234C8}" sibTransId="{C26CA8C7-5FBC-4A34-8798-0AADD3F728CD}"/>
    <dgm:cxn modelId="{192C2943-6209-43CF-84AE-09FDA0B5A819}" type="presOf" srcId="{1224BD72-16F7-452B-BBEB-48E38E278ED3}" destId="{EF31C7C1-FBD8-4A9A-A9C5-C42685A58A1C}" srcOrd="0" destOrd="0" presId="urn:microsoft.com/office/officeart/2005/8/layout/vList2"/>
    <dgm:cxn modelId="{A45D2649-22BE-47E0-8C89-DC4BF0BB3CCF}" type="presOf" srcId="{0A93FC38-391A-44C3-A25C-A3A50E7F9B39}" destId="{208EDF28-1D43-49F4-AD0E-84C421C679A0}" srcOrd="0" destOrd="0" presId="urn:microsoft.com/office/officeart/2005/8/layout/vList2"/>
    <dgm:cxn modelId="{429BC782-2D79-4B6F-BE34-1B98DB991B9C}" type="presOf" srcId="{B87BCC3A-0AA9-4B7A-91E0-30278670452D}" destId="{208EDF28-1D43-49F4-AD0E-84C421C679A0}" srcOrd="0" destOrd="3" presId="urn:microsoft.com/office/officeart/2005/8/layout/vList2"/>
    <dgm:cxn modelId="{43E91795-63CD-4252-B78A-B82DC47C10DD}" srcId="{1224BD72-16F7-452B-BBEB-48E38E278ED3}" destId="{B87BCC3A-0AA9-4B7A-91E0-30278670452D}" srcOrd="3" destOrd="0" parTransId="{6375530E-2C3E-44F9-9EB9-F9E5B6CD4BC0}" sibTransId="{18C4EAB6-7436-47CF-A548-212EE3B99FB1}"/>
    <dgm:cxn modelId="{828BE2E9-8A9C-4D56-96A5-3DEBF6D785B1}" type="presOf" srcId="{56A5E1D4-9286-4C4F-8D19-69CFD0AC2DCC}" destId="{208EDF28-1D43-49F4-AD0E-84C421C679A0}" srcOrd="0" destOrd="1"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A3138491-1487-4D2D-BF61-C8ADF9F73178}" type="presParOf" srcId="{F734472C-020C-42AD-BDB5-5C967306DE94}" destId="{EF31C7C1-FBD8-4A9A-A9C5-C42685A58A1C}" srcOrd="0" destOrd="0" presId="urn:microsoft.com/office/officeart/2005/8/layout/vList2"/>
    <dgm:cxn modelId="{E8BC6799-0786-47EC-8684-1C6860290354}"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custT="1"/>
      <dgm:spPr>
        <a:solidFill>
          <a:schemeClr val="bg1"/>
        </a:solidFill>
      </dgm:spPr>
      <dgm:t>
        <a:bodyPr/>
        <a:lstStyle/>
        <a:p>
          <a:pPr algn="ctr" rtl="0"/>
          <a:r>
            <a:rPr lang="en-US" sz="2000" b="1" dirty="0">
              <a:solidFill>
                <a:srgbClr val="009390"/>
              </a:solidFill>
            </a:rPr>
            <a:t>PURCHASING  THRESHOLDS</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custT="1"/>
      <dgm:spPr/>
      <dgm:t>
        <a:bodyPr/>
        <a:lstStyle/>
        <a:p>
          <a:pPr algn="just" rtl="0"/>
          <a:r>
            <a:rPr lang="en-US" sz="1800" b="0" dirty="0">
              <a:solidFill>
                <a:schemeClr val="bg1"/>
              </a:solidFill>
            </a:rPr>
            <a:t>Below </a:t>
          </a:r>
          <a:r>
            <a:rPr lang="en-US" sz="1800" b="1" dirty="0">
              <a:solidFill>
                <a:schemeClr val="bg1"/>
              </a:solidFill>
            </a:rPr>
            <a:t>$25,000</a:t>
          </a:r>
          <a:r>
            <a:rPr lang="en-US" sz="1800" b="0" dirty="0">
              <a:solidFill>
                <a:schemeClr val="bg1"/>
              </a:solidFill>
            </a:rPr>
            <a:t>:	no quotations required.</a:t>
          </a: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74D656CF-FE21-400D-8A6C-090C6A7EADE7}">
      <dgm:prSet custT="1"/>
      <dgm:spPr/>
      <dgm:t>
        <a:bodyPr/>
        <a:lstStyle/>
        <a:p>
          <a:pPr algn="just"/>
          <a:r>
            <a:rPr lang="en-US" sz="1800" b="1" dirty="0">
              <a:solidFill>
                <a:schemeClr val="bg1"/>
              </a:solidFill>
            </a:rPr>
            <a:t>$25,000 - $65,000:  </a:t>
          </a:r>
          <a:r>
            <a:rPr lang="en-US" sz="1800" b="0" dirty="0">
              <a:solidFill>
                <a:schemeClr val="bg1"/>
              </a:solidFill>
            </a:rPr>
            <a:t>requires at least </a:t>
          </a:r>
          <a:r>
            <a:rPr lang="en-US" sz="1800" b="1" dirty="0">
              <a:solidFill>
                <a:schemeClr val="bg1"/>
              </a:solidFill>
            </a:rPr>
            <a:t>3 quotations</a:t>
          </a:r>
          <a:r>
            <a:rPr lang="en-US" sz="1800" b="0" dirty="0">
              <a:solidFill>
                <a:schemeClr val="bg1"/>
              </a:solidFill>
            </a:rPr>
            <a:t>.</a:t>
          </a:r>
          <a:endParaRPr lang="en-US" sz="1800" b="1" dirty="0">
            <a:solidFill>
              <a:schemeClr val="bg1"/>
            </a:solidFill>
          </a:endParaRPr>
        </a:p>
      </dgm:t>
    </dgm:pt>
    <dgm:pt modelId="{9F3D9C41-CBDC-44EB-ABBB-D9A33CC4FC26}" type="parTrans" cxnId="{7C3D7133-96BA-4631-8595-E6CEFA0BE689}">
      <dgm:prSet/>
      <dgm:spPr/>
      <dgm:t>
        <a:bodyPr/>
        <a:lstStyle/>
        <a:p>
          <a:endParaRPr lang="en-US"/>
        </a:p>
      </dgm:t>
    </dgm:pt>
    <dgm:pt modelId="{8E46E89C-AE2B-4BBC-8F1D-DF6C33D534CD}" type="sibTrans" cxnId="{7C3D7133-96BA-4631-8595-E6CEFA0BE689}">
      <dgm:prSet/>
      <dgm:spPr/>
      <dgm:t>
        <a:bodyPr/>
        <a:lstStyle/>
        <a:p>
          <a:endParaRPr lang="en-US"/>
        </a:p>
      </dgm:t>
    </dgm:pt>
    <dgm:pt modelId="{F0C8608E-52A8-41CD-9107-39692B30AB70}">
      <dgm:prSet custT="1"/>
      <dgm:spPr/>
      <dgm:t>
        <a:bodyPr/>
        <a:lstStyle/>
        <a:p>
          <a:pPr algn="just"/>
          <a:r>
            <a:rPr lang="en-US" sz="1800" b="0" dirty="0">
              <a:solidFill>
                <a:schemeClr val="bg1"/>
              </a:solidFill>
            </a:rPr>
            <a:t>Above </a:t>
          </a:r>
          <a:r>
            <a:rPr lang="en-US" sz="1800" b="1" dirty="0">
              <a:solidFill>
                <a:schemeClr val="bg1"/>
              </a:solidFill>
            </a:rPr>
            <a:t>$65,000:   </a:t>
          </a:r>
          <a:r>
            <a:rPr lang="en-US" sz="1800" b="0" dirty="0">
              <a:solidFill>
                <a:schemeClr val="bg1"/>
              </a:solidFill>
            </a:rPr>
            <a:t>requires at least </a:t>
          </a:r>
          <a:r>
            <a:rPr lang="en-US" sz="1800" b="1" dirty="0">
              <a:solidFill>
                <a:schemeClr val="bg1"/>
              </a:solidFill>
            </a:rPr>
            <a:t>3 formal written quotations</a:t>
          </a:r>
          <a:r>
            <a:rPr lang="en-US" sz="1800" b="0" dirty="0">
              <a:solidFill>
                <a:schemeClr val="bg1"/>
              </a:solidFill>
            </a:rPr>
            <a:t>.</a:t>
          </a:r>
          <a:endParaRPr lang="en-US" sz="1800" b="1" dirty="0">
            <a:solidFill>
              <a:schemeClr val="bg1"/>
            </a:solidFill>
          </a:endParaRPr>
        </a:p>
      </dgm:t>
    </dgm:pt>
    <dgm:pt modelId="{6C53BC89-1160-4382-B8F4-B4FCAC6F40DA}" type="parTrans" cxnId="{6F39BB1B-AD6D-436E-8D2B-BE34942A1E46}">
      <dgm:prSet/>
      <dgm:spPr/>
      <dgm:t>
        <a:bodyPr/>
        <a:lstStyle/>
        <a:p>
          <a:endParaRPr lang="en-US"/>
        </a:p>
      </dgm:t>
    </dgm:pt>
    <dgm:pt modelId="{A541AEDF-30DE-4A99-944B-6BC040C8B847}" type="sibTrans" cxnId="{6F39BB1B-AD6D-436E-8D2B-BE34942A1E46}">
      <dgm:prSet/>
      <dgm:spPr/>
      <dgm:t>
        <a:bodyPr/>
        <a:lstStyle/>
        <a:p>
          <a:endParaRPr lang="en-US"/>
        </a:p>
      </dgm:t>
    </dgm:pt>
    <dgm:pt modelId="{5935E4BE-1023-472C-A1B5-FDBA22AD8249}">
      <dgm:prSet custT="1"/>
      <dgm:spPr/>
      <dgm:t>
        <a:bodyPr/>
        <a:lstStyle/>
        <a:p>
          <a:pPr algn="just"/>
          <a:r>
            <a:rPr lang="en-US" sz="1800" b="0" dirty="0">
              <a:solidFill>
                <a:schemeClr val="bg1"/>
              </a:solidFill>
            </a:rPr>
            <a:t>Generally, purchases over </a:t>
          </a:r>
          <a:r>
            <a:rPr lang="en-US" sz="1800" b="1" dirty="0">
              <a:solidFill>
                <a:schemeClr val="bg1"/>
              </a:solidFill>
            </a:rPr>
            <a:t>$65,000 </a:t>
          </a:r>
          <a:r>
            <a:rPr lang="en-US" sz="1800" b="0" dirty="0">
              <a:solidFill>
                <a:schemeClr val="bg1"/>
              </a:solidFill>
            </a:rPr>
            <a:t>require a formal solicitation.</a:t>
          </a:r>
        </a:p>
      </dgm:t>
    </dgm:pt>
    <dgm:pt modelId="{719E0671-14CF-4D50-B05C-CF5718D177BD}" type="parTrans" cxnId="{9FA2EB00-3B03-46AB-81EB-AF68BCA1A5C1}">
      <dgm:prSet/>
      <dgm:spPr/>
      <dgm:t>
        <a:bodyPr/>
        <a:lstStyle/>
        <a:p>
          <a:endParaRPr lang="en-US"/>
        </a:p>
      </dgm:t>
    </dgm:pt>
    <dgm:pt modelId="{7D568C28-9385-4853-81D8-F9AF21BA8AA7}" type="sibTrans" cxnId="{9FA2EB00-3B03-46AB-81EB-AF68BCA1A5C1}">
      <dgm:prSet/>
      <dgm:spPr/>
      <dgm:t>
        <a:bodyPr/>
        <a:lstStyle/>
        <a:p>
          <a:endParaRPr lang="en-US"/>
        </a:p>
      </dgm:t>
    </dgm:pt>
    <dgm:pt modelId="{331DD9DA-F42A-412D-8EED-4FD89A73F192}">
      <dgm:prSet custT="1"/>
      <dgm:spPr/>
      <dgm:t>
        <a:bodyPr/>
        <a:lstStyle/>
        <a:p>
          <a:pPr algn="just"/>
          <a:r>
            <a:rPr lang="en-US" sz="1800" b="0" dirty="0">
              <a:solidFill>
                <a:schemeClr val="bg1"/>
              </a:solidFill>
            </a:rPr>
            <a:t>Contracts that exceed the City Manager’s authority must be authorized by the City Council.  The City Manager can sign contracts that do not exceed 0.25% of the approved Budget.</a:t>
          </a:r>
        </a:p>
      </dgm:t>
    </dgm:pt>
    <dgm:pt modelId="{50398D95-C021-478D-B411-5E0FF5DCBB7E}" type="parTrans" cxnId="{CBA2C179-AB60-43E6-9387-6CE5C0B32D1D}">
      <dgm:prSet/>
      <dgm:spPr/>
      <dgm:t>
        <a:bodyPr/>
        <a:lstStyle/>
        <a:p>
          <a:endParaRPr lang="en-US"/>
        </a:p>
      </dgm:t>
    </dgm:pt>
    <dgm:pt modelId="{CA50B305-8106-4EA9-A30C-251266CA1D10}" type="sibTrans" cxnId="{CBA2C179-AB60-43E6-9387-6CE5C0B32D1D}">
      <dgm:prSet/>
      <dgm:spPr/>
      <dgm:t>
        <a:bodyPr/>
        <a:lstStyle/>
        <a:p>
          <a:endParaRPr lang="en-US"/>
        </a:p>
      </dgm:t>
    </dgm:pt>
    <dgm:pt modelId="{BDA9971B-D204-482F-8E2A-5E3D0CFA08D9}">
      <dgm:prSet custT="1"/>
      <dgm:spPr/>
      <dgm:t>
        <a:bodyPr/>
        <a:lstStyle/>
        <a:p>
          <a:pPr algn="just"/>
          <a:r>
            <a:rPr lang="en-US" sz="1800" b="1" u="sng" dirty="0">
              <a:solidFill>
                <a:schemeClr val="bg1"/>
              </a:solidFill>
            </a:rPr>
            <a:t>Purchasing Cards</a:t>
          </a:r>
          <a:r>
            <a:rPr lang="en-US" sz="1800" b="0" dirty="0">
              <a:solidFill>
                <a:schemeClr val="bg1"/>
              </a:solidFill>
            </a:rPr>
            <a:t>:	individual limits for immediate purchases 				               and/or deliveries is normally </a:t>
          </a:r>
          <a:r>
            <a:rPr lang="en-US" sz="1800" b="1" dirty="0">
              <a:solidFill>
                <a:schemeClr val="bg1"/>
              </a:solidFill>
            </a:rPr>
            <a:t>$25,000</a:t>
          </a:r>
          <a:r>
            <a:rPr lang="en-US" sz="1800" b="0" dirty="0">
              <a:solidFill>
                <a:schemeClr val="bg1"/>
              </a:solidFill>
            </a:rPr>
            <a:t>.</a:t>
          </a:r>
        </a:p>
      </dgm:t>
    </dgm:pt>
    <dgm:pt modelId="{C35CFB22-AAA0-4BFF-A3F7-A28BD197938E}" type="parTrans" cxnId="{755EA9FD-CBA2-4B2E-884F-5B8591268A6E}">
      <dgm:prSet/>
      <dgm:spPr/>
      <dgm:t>
        <a:bodyPr/>
        <a:lstStyle/>
        <a:p>
          <a:endParaRPr lang="en-US"/>
        </a:p>
      </dgm:t>
    </dgm:pt>
    <dgm:pt modelId="{8158B934-025F-4A53-BD82-C1D31B268171}" type="sibTrans" cxnId="{755EA9FD-CBA2-4B2E-884F-5B8591268A6E}">
      <dgm:prSet/>
      <dgm:spPr/>
      <dgm:t>
        <a:bodyPr/>
        <a:lstStyle/>
        <a:p>
          <a:endParaRPr lang="en-US"/>
        </a:p>
      </dgm:t>
    </dgm:pt>
    <dgm:pt modelId="{D10C2F17-7D73-4336-81F3-988B5E6927C2}">
      <dgm:prSet custT="1"/>
      <dgm:spPr/>
      <dgm:t>
        <a:bodyPr/>
        <a:lstStyle/>
        <a:p>
          <a:pPr algn="just"/>
          <a:endParaRPr lang="en-US" sz="1800" b="1" dirty="0">
            <a:solidFill>
              <a:schemeClr val="bg1"/>
            </a:solidFill>
          </a:endParaRPr>
        </a:p>
      </dgm:t>
    </dgm:pt>
    <dgm:pt modelId="{5833A7DA-788A-4FC0-92B8-0E8A1B0AB36E}" type="parTrans" cxnId="{2B05284C-5CD7-4313-BBDD-346876C82E74}">
      <dgm:prSet/>
      <dgm:spPr/>
      <dgm:t>
        <a:bodyPr/>
        <a:lstStyle/>
        <a:p>
          <a:endParaRPr lang="en-US"/>
        </a:p>
      </dgm:t>
    </dgm:pt>
    <dgm:pt modelId="{BED37B25-FFA3-4622-A522-4BA1CF039F7E}" type="sibTrans" cxnId="{2B05284C-5CD7-4313-BBDD-346876C82E74}">
      <dgm:prSet/>
      <dgm:spPr/>
      <dgm:t>
        <a:bodyPr/>
        <a:lstStyle/>
        <a:p>
          <a:endParaRPr lang="en-US"/>
        </a:p>
      </dgm:t>
    </dgm:pt>
    <dgm:pt modelId="{2D99AC3D-20AA-4B4E-BB34-1340E1A911B2}">
      <dgm:prSet custT="1"/>
      <dgm:spPr/>
      <dgm:t>
        <a:bodyPr/>
        <a:lstStyle/>
        <a:p>
          <a:pPr algn="just"/>
          <a:endParaRPr lang="en-US" sz="1800" b="0" dirty="0">
            <a:solidFill>
              <a:schemeClr val="bg1"/>
            </a:solidFill>
          </a:endParaRPr>
        </a:p>
      </dgm:t>
    </dgm:pt>
    <dgm:pt modelId="{B89814FB-9F37-4B7A-914C-E51B2C62C484}" type="parTrans" cxnId="{D0FB696A-2BBE-43C5-9AE0-0EDE2D83CC52}">
      <dgm:prSet/>
      <dgm:spPr/>
      <dgm:t>
        <a:bodyPr/>
        <a:lstStyle/>
        <a:p>
          <a:endParaRPr lang="en-US"/>
        </a:p>
      </dgm:t>
    </dgm:pt>
    <dgm:pt modelId="{27863DAF-8C8D-4737-8C56-C78C4274F760}" type="sibTrans" cxnId="{D0FB696A-2BBE-43C5-9AE0-0EDE2D83CC52}">
      <dgm:prSet/>
      <dgm:spPr/>
      <dgm:t>
        <a:bodyPr/>
        <a:lstStyle/>
        <a:p>
          <a:endParaRPr lang="en-US"/>
        </a:p>
      </dgm:t>
    </dgm:pt>
    <dgm:pt modelId="{C15084E5-E596-4D4A-80ED-102A1E45AACD}">
      <dgm:prSet custT="1"/>
      <dgm:spPr/>
      <dgm:t>
        <a:bodyPr/>
        <a:lstStyle/>
        <a:p>
          <a:pPr algn="just"/>
          <a:endParaRPr lang="en-US" sz="1800" b="0" dirty="0">
            <a:solidFill>
              <a:schemeClr val="bg1"/>
            </a:solidFill>
          </a:endParaRPr>
        </a:p>
      </dgm:t>
    </dgm:pt>
    <dgm:pt modelId="{888872C0-F20B-4055-9717-9B32808C0A7E}" type="parTrans" cxnId="{0D3FE136-E1FE-4212-93EC-E894A691391D}">
      <dgm:prSet/>
      <dgm:spPr/>
      <dgm:t>
        <a:bodyPr/>
        <a:lstStyle/>
        <a:p>
          <a:endParaRPr lang="en-US"/>
        </a:p>
      </dgm:t>
    </dgm:pt>
    <dgm:pt modelId="{CAF8AF69-6AB3-41A5-924B-3297603473D8}" type="sibTrans" cxnId="{0D3FE136-E1FE-4212-93EC-E894A691391D}">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ScaleY="56738"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90753" custLinFactNeighborY="-13421">
        <dgm:presLayoutVars>
          <dgm:bulletEnabled val="1"/>
        </dgm:presLayoutVars>
      </dgm:prSet>
      <dgm:spPr/>
    </dgm:pt>
  </dgm:ptLst>
  <dgm:cxnLst>
    <dgm:cxn modelId="{9FA2EB00-3B03-46AB-81EB-AF68BCA1A5C1}" srcId="{1224BD72-16F7-452B-BBEB-48E38E278ED3}" destId="{5935E4BE-1023-472C-A1B5-FDBA22AD8249}" srcOrd="4" destOrd="0" parTransId="{719E0671-14CF-4D50-B05C-CF5718D177BD}" sibTransId="{7D568C28-9385-4853-81D8-F9AF21BA8AA7}"/>
    <dgm:cxn modelId="{6F39BB1B-AD6D-436E-8D2B-BE34942A1E46}" srcId="{1224BD72-16F7-452B-BBEB-48E38E278ED3}" destId="{F0C8608E-52A8-41CD-9107-39692B30AB70}" srcOrd="2" destOrd="0" parTransId="{6C53BC89-1160-4382-B8F4-B4FCAC6F40DA}" sibTransId="{A541AEDF-30DE-4A99-944B-6BC040C8B847}"/>
    <dgm:cxn modelId="{DF361B25-FBD0-4BA6-9447-0FA506D1D4FF}" srcId="{1224BD72-16F7-452B-BBEB-48E38E278ED3}" destId="{0A93FC38-391A-44C3-A25C-A3A50E7F9B39}" srcOrd="0" destOrd="0" parTransId="{1E36DF9F-EC49-4357-B6D6-79EF0AAB6D7F}" sibTransId="{18DD1D31-CB68-40EB-94FE-B0A618D9BFE0}"/>
    <dgm:cxn modelId="{9262EA29-F382-4FAF-B509-B538902B9A12}" type="presOf" srcId="{BDA9971B-D204-482F-8E2A-5E3D0CFA08D9}" destId="{208EDF28-1D43-49F4-AD0E-84C421C679A0}" srcOrd="0" destOrd="8" presId="urn:microsoft.com/office/officeart/2005/8/layout/vList2"/>
    <dgm:cxn modelId="{7C3D7133-96BA-4631-8595-E6CEFA0BE689}" srcId="{1224BD72-16F7-452B-BBEB-48E38E278ED3}" destId="{74D656CF-FE21-400D-8A6C-090C6A7EADE7}" srcOrd="1" destOrd="0" parTransId="{9F3D9C41-CBDC-44EB-ABBB-D9A33CC4FC26}" sibTransId="{8E46E89C-AE2B-4BBC-8F1D-DF6C33D534CD}"/>
    <dgm:cxn modelId="{0D3FE136-E1FE-4212-93EC-E894A691391D}" srcId="{1224BD72-16F7-452B-BBEB-48E38E278ED3}" destId="{C15084E5-E596-4D4A-80ED-102A1E45AACD}" srcOrd="7" destOrd="0" parTransId="{888872C0-F20B-4055-9717-9B32808C0A7E}" sibTransId="{CAF8AF69-6AB3-41A5-924B-3297603473D8}"/>
    <dgm:cxn modelId="{E4599A46-6AC5-4C06-B414-BB595DD5A57C}" type="presOf" srcId="{D10C2F17-7D73-4336-81F3-988B5E6927C2}" destId="{208EDF28-1D43-49F4-AD0E-84C421C679A0}" srcOrd="0" destOrd="3" presId="urn:microsoft.com/office/officeart/2005/8/layout/vList2"/>
    <dgm:cxn modelId="{D0FB696A-2BBE-43C5-9AE0-0EDE2D83CC52}" srcId="{1224BD72-16F7-452B-BBEB-48E38E278ED3}" destId="{2D99AC3D-20AA-4B4E-BB34-1340E1A911B2}" srcOrd="5" destOrd="0" parTransId="{B89814FB-9F37-4B7A-914C-E51B2C62C484}" sibTransId="{27863DAF-8C8D-4737-8C56-C78C4274F760}"/>
    <dgm:cxn modelId="{D647ED4A-7760-42C0-BD16-96015EBDDA8D}" type="presOf" srcId="{331DD9DA-F42A-412D-8EED-4FD89A73F192}" destId="{208EDF28-1D43-49F4-AD0E-84C421C679A0}" srcOrd="0" destOrd="6" presId="urn:microsoft.com/office/officeart/2005/8/layout/vList2"/>
    <dgm:cxn modelId="{2B05284C-5CD7-4313-BBDD-346876C82E74}" srcId="{1224BD72-16F7-452B-BBEB-48E38E278ED3}" destId="{D10C2F17-7D73-4336-81F3-988B5E6927C2}" srcOrd="3" destOrd="0" parTransId="{5833A7DA-788A-4FC0-92B8-0E8A1B0AB36E}" sibTransId="{BED37B25-FFA3-4622-A522-4BA1CF039F7E}"/>
    <dgm:cxn modelId="{CBA2C179-AB60-43E6-9387-6CE5C0B32D1D}" srcId="{1224BD72-16F7-452B-BBEB-48E38E278ED3}" destId="{331DD9DA-F42A-412D-8EED-4FD89A73F192}" srcOrd="6" destOrd="0" parTransId="{50398D95-C021-478D-B411-5E0FF5DCBB7E}" sibTransId="{CA50B305-8106-4EA9-A30C-251266CA1D10}"/>
    <dgm:cxn modelId="{0F01467B-9233-4E9D-9419-7752899F9ADD}" type="presOf" srcId="{1224BD72-16F7-452B-BBEB-48E38E278ED3}" destId="{EF31C7C1-FBD8-4A9A-A9C5-C42685A58A1C}" srcOrd="0" destOrd="0" presId="urn:microsoft.com/office/officeart/2005/8/layout/vList2"/>
    <dgm:cxn modelId="{792060A1-FAA3-43C6-AB70-016C0989DB33}" type="presOf" srcId="{F0C8608E-52A8-41CD-9107-39692B30AB70}" destId="{208EDF28-1D43-49F4-AD0E-84C421C679A0}" srcOrd="0" destOrd="2" presId="urn:microsoft.com/office/officeart/2005/8/layout/vList2"/>
    <dgm:cxn modelId="{5D6F07AB-13A5-478B-8315-92A288C4B491}" type="presOf" srcId="{0A93FC38-391A-44C3-A25C-A3A50E7F9B39}" destId="{208EDF28-1D43-49F4-AD0E-84C421C679A0}" srcOrd="0" destOrd="0" presId="urn:microsoft.com/office/officeart/2005/8/layout/vList2"/>
    <dgm:cxn modelId="{D40F02B4-AB22-4B35-B701-526BB1D079F6}" type="presOf" srcId="{2D99AC3D-20AA-4B4E-BB34-1340E1A911B2}" destId="{208EDF28-1D43-49F4-AD0E-84C421C679A0}" srcOrd="0" destOrd="5" presId="urn:microsoft.com/office/officeart/2005/8/layout/vList2"/>
    <dgm:cxn modelId="{BB56A8B7-4513-4938-89F8-5CB197CC2BF9}" type="presOf" srcId="{C15084E5-E596-4D4A-80ED-102A1E45AACD}" destId="{208EDF28-1D43-49F4-AD0E-84C421C679A0}" srcOrd="0" destOrd="7" presId="urn:microsoft.com/office/officeart/2005/8/layout/vList2"/>
    <dgm:cxn modelId="{AEC38CC1-AAEB-4EFA-8065-A749138AB267}" type="presOf" srcId="{5935E4BE-1023-472C-A1B5-FDBA22AD8249}" destId="{208EDF28-1D43-49F4-AD0E-84C421C679A0}" srcOrd="0" destOrd="4" presId="urn:microsoft.com/office/officeart/2005/8/layout/vList2"/>
    <dgm:cxn modelId="{1F3596D1-45DB-4EE4-8EAC-8E625E071ED3}" type="presOf" srcId="{74D656CF-FE21-400D-8A6C-090C6A7EADE7}" destId="{208EDF28-1D43-49F4-AD0E-84C421C679A0}" srcOrd="0" destOrd="1" presId="urn:microsoft.com/office/officeart/2005/8/layout/vList2"/>
    <dgm:cxn modelId="{F54F11F4-12FF-4B88-8375-02A390CBCDD2}" type="presOf" srcId="{7BA5A0FD-8C50-43F3-A867-6DF2F7103D9F}" destId="{F734472C-020C-42AD-BDB5-5C967306DE94}" srcOrd="0" destOrd="0" presId="urn:microsoft.com/office/officeart/2005/8/layout/vList2"/>
    <dgm:cxn modelId="{755EA9FD-CBA2-4B2E-884F-5B8591268A6E}" srcId="{1224BD72-16F7-452B-BBEB-48E38E278ED3}" destId="{BDA9971B-D204-482F-8E2A-5E3D0CFA08D9}" srcOrd="8" destOrd="0" parTransId="{C35CFB22-AAA0-4BFF-A3F7-A28BD197938E}" sibTransId="{8158B934-025F-4A53-BD82-C1D31B268171}"/>
    <dgm:cxn modelId="{18C7BCFF-247E-472C-ADC6-ED742CE6D2FE}" srcId="{7BA5A0FD-8C50-43F3-A867-6DF2F7103D9F}" destId="{1224BD72-16F7-452B-BBEB-48E38E278ED3}" srcOrd="0" destOrd="0" parTransId="{1CB1C423-F5B2-45EA-A9B4-F1C2E75502AD}" sibTransId="{54F0F586-2212-4BC4-95A3-569D7157286F}"/>
    <dgm:cxn modelId="{81D5718B-952C-48BE-9B72-8DE4B0102CB7}" type="presParOf" srcId="{F734472C-020C-42AD-BDB5-5C967306DE94}" destId="{EF31C7C1-FBD8-4A9A-A9C5-C42685A58A1C}" srcOrd="0" destOrd="0" presId="urn:microsoft.com/office/officeart/2005/8/layout/vList2"/>
    <dgm:cxn modelId="{A79AC509-DBBC-4D2E-A09F-1E1B4D18AF16}"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VENDOR PAYMENT METHODS</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b="0" dirty="0">
              <a:solidFill>
                <a:schemeClr val="bg1"/>
              </a:solidFill>
            </a:rPr>
            <a:t>The City does a “check-run” every 2 weeks.</a:t>
          </a: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58A7D207-E7A0-4F3D-9CF4-33B4A1F6EBED}">
      <dgm:prSet/>
      <dgm:spPr/>
      <dgm:t>
        <a:bodyPr/>
        <a:lstStyle/>
        <a:p>
          <a:pPr algn="just"/>
          <a:r>
            <a:rPr lang="en-US" b="0" dirty="0">
              <a:solidFill>
                <a:schemeClr val="bg1"/>
              </a:solidFill>
            </a:rPr>
            <a:t>All our contracts follow Florida Statutes: </a:t>
          </a:r>
          <a:r>
            <a:rPr lang="en-US" b="1" dirty="0">
              <a:solidFill>
                <a:schemeClr val="bg1"/>
              </a:solidFill>
            </a:rPr>
            <a:t>30 days </a:t>
          </a:r>
          <a:r>
            <a:rPr lang="en-US" b="0" dirty="0">
              <a:solidFill>
                <a:schemeClr val="bg1"/>
              </a:solidFill>
            </a:rPr>
            <a:t>for SBEs and </a:t>
          </a:r>
          <a:r>
            <a:rPr lang="en-US" b="1" dirty="0">
              <a:solidFill>
                <a:schemeClr val="bg1"/>
              </a:solidFill>
            </a:rPr>
            <a:t>45 days </a:t>
          </a:r>
          <a:r>
            <a:rPr lang="en-US" b="0" dirty="0">
              <a:solidFill>
                <a:schemeClr val="bg1"/>
              </a:solidFill>
            </a:rPr>
            <a:t>for all others.</a:t>
          </a:r>
        </a:p>
      </dgm:t>
    </dgm:pt>
    <dgm:pt modelId="{B7A7A3F1-7524-4F0C-8BD9-3229B7083F02}" type="parTrans" cxnId="{B8F86AB2-B12D-437E-9FA9-A797F160FB83}">
      <dgm:prSet/>
      <dgm:spPr/>
      <dgm:t>
        <a:bodyPr/>
        <a:lstStyle/>
        <a:p>
          <a:endParaRPr lang="en-US"/>
        </a:p>
      </dgm:t>
    </dgm:pt>
    <dgm:pt modelId="{760514C0-7995-450B-963E-8415B2DD6E2B}" type="sibTrans" cxnId="{B8F86AB2-B12D-437E-9FA9-A797F160FB83}">
      <dgm:prSet/>
      <dgm:spPr/>
      <dgm:t>
        <a:bodyPr/>
        <a:lstStyle/>
        <a:p>
          <a:endParaRPr lang="en-US"/>
        </a:p>
      </dgm:t>
    </dgm:pt>
    <dgm:pt modelId="{06144FE0-A4A8-48EB-9807-A62D13C5DF1A}">
      <dgm:prSet/>
      <dgm:spPr/>
      <dgm:t>
        <a:bodyPr/>
        <a:lstStyle/>
        <a:p>
          <a:pPr algn="just"/>
          <a:r>
            <a:rPr lang="en-US" b="1" u="sng" dirty="0">
              <a:solidFill>
                <a:schemeClr val="bg1"/>
              </a:solidFill>
            </a:rPr>
            <a:t>However</a:t>
          </a:r>
          <a:r>
            <a:rPr lang="en-US" b="0" dirty="0">
              <a:solidFill>
                <a:schemeClr val="bg1"/>
              </a:solidFill>
            </a:rPr>
            <a:t>, usually payments are made within </a:t>
          </a:r>
          <a:r>
            <a:rPr lang="en-US" b="1" dirty="0">
              <a:solidFill>
                <a:schemeClr val="bg1"/>
              </a:solidFill>
            </a:rPr>
            <a:t>15 days </a:t>
          </a:r>
          <a:r>
            <a:rPr lang="en-US" b="0" dirty="0">
              <a:solidFill>
                <a:schemeClr val="bg1"/>
              </a:solidFill>
            </a:rPr>
            <a:t>for most vendors unless there are issues with the invoice.</a:t>
          </a:r>
        </a:p>
      </dgm:t>
    </dgm:pt>
    <dgm:pt modelId="{FE3F9B4C-E3CA-4F89-BD24-87B167C80B5A}" type="parTrans" cxnId="{96CDD9B1-4ECC-4862-AE3A-317578625E0F}">
      <dgm:prSet/>
      <dgm:spPr/>
      <dgm:t>
        <a:bodyPr/>
        <a:lstStyle/>
        <a:p>
          <a:endParaRPr lang="en-US"/>
        </a:p>
      </dgm:t>
    </dgm:pt>
    <dgm:pt modelId="{AF574959-114E-4BEC-AF9A-7B7C7115595C}" type="sibTrans" cxnId="{96CDD9B1-4ECC-4862-AE3A-317578625E0F}">
      <dgm:prSet/>
      <dgm:spPr/>
      <dgm:t>
        <a:bodyPr/>
        <a:lstStyle/>
        <a:p>
          <a:endParaRPr lang="en-US"/>
        </a:p>
      </dgm:t>
    </dgm:pt>
    <dgm:pt modelId="{7D2735F6-7F00-40F0-9A5A-3D580AA6984E}">
      <dgm:prSet/>
      <dgm:spPr/>
      <dgm:t>
        <a:bodyPr/>
        <a:lstStyle/>
        <a:p>
          <a:pPr algn="just"/>
          <a:r>
            <a:rPr lang="en-US" b="0" dirty="0">
              <a:solidFill>
                <a:schemeClr val="bg1"/>
              </a:solidFill>
            </a:rPr>
            <a:t>City prefers to pay through </a:t>
          </a:r>
          <a:r>
            <a:rPr lang="en-US" b="1" dirty="0">
              <a:solidFill>
                <a:schemeClr val="bg1"/>
              </a:solidFill>
            </a:rPr>
            <a:t>ACH (direct deposit) </a:t>
          </a:r>
          <a:r>
            <a:rPr lang="en-US" b="0" dirty="0">
              <a:solidFill>
                <a:schemeClr val="bg1"/>
              </a:solidFill>
            </a:rPr>
            <a:t>because it is </a:t>
          </a:r>
          <a:r>
            <a:rPr lang="en-US" b="1" u="sng" dirty="0">
              <a:solidFill>
                <a:schemeClr val="bg1"/>
              </a:solidFill>
            </a:rPr>
            <a:t>much quicker</a:t>
          </a:r>
          <a:r>
            <a:rPr lang="en-US" b="0" dirty="0">
              <a:solidFill>
                <a:schemeClr val="bg1"/>
              </a:solidFill>
            </a:rPr>
            <a:t>.  Any vendor can sign up for this process (it is free).</a:t>
          </a:r>
        </a:p>
      </dgm:t>
    </dgm:pt>
    <dgm:pt modelId="{515E8DA2-FB53-41B7-A4C6-933D0CD3E8F5}" type="parTrans" cxnId="{C92EB32D-8E68-46CC-8816-709BD293779A}">
      <dgm:prSet/>
      <dgm:spPr/>
      <dgm:t>
        <a:bodyPr/>
        <a:lstStyle/>
        <a:p>
          <a:endParaRPr lang="en-US"/>
        </a:p>
      </dgm:t>
    </dgm:pt>
    <dgm:pt modelId="{608FF26F-3DB1-4408-BCC4-85D3110699AF}" type="sibTrans" cxnId="{C92EB32D-8E68-46CC-8816-709BD293779A}">
      <dgm:prSet/>
      <dgm:spPr/>
      <dgm:t>
        <a:bodyPr/>
        <a:lstStyle/>
        <a:p>
          <a:endParaRPr lang="en-US"/>
        </a:p>
      </dgm:t>
    </dgm:pt>
    <dgm:pt modelId="{5BAA13D3-B562-493B-B2AD-D97AF4A55D7A}">
      <dgm:prSet/>
      <dgm:spPr/>
      <dgm:t>
        <a:bodyPr/>
        <a:lstStyle/>
        <a:p>
          <a:pPr algn="just"/>
          <a:r>
            <a:rPr lang="en-US" b="0" dirty="0">
              <a:solidFill>
                <a:schemeClr val="bg1"/>
              </a:solidFill>
            </a:rPr>
            <a:t>Currently working with our banks to develop more efficient and faster </a:t>
          </a:r>
          <a:r>
            <a:rPr lang="en-US" b="1" dirty="0">
              <a:solidFill>
                <a:schemeClr val="bg1"/>
              </a:solidFill>
            </a:rPr>
            <a:t>electronic payment </a:t>
          </a:r>
          <a:r>
            <a:rPr lang="en-US" b="0" dirty="0">
              <a:solidFill>
                <a:schemeClr val="bg1"/>
              </a:solidFill>
            </a:rPr>
            <a:t>methods.</a:t>
          </a:r>
        </a:p>
      </dgm:t>
    </dgm:pt>
    <dgm:pt modelId="{CA146074-54B7-4B8C-ABA1-D67E02B3AB90}" type="parTrans" cxnId="{94733ADD-F5A8-4503-8551-A579E0123785}">
      <dgm:prSet/>
      <dgm:spPr/>
      <dgm:t>
        <a:bodyPr/>
        <a:lstStyle/>
        <a:p>
          <a:endParaRPr lang="en-US"/>
        </a:p>
      </dgm:t>
    </dgm:pt>
    <dgm:pt modelId="{B1011CD5-4085-4801-89CF-697800DD2434}" type="sibTrans" cxnId="{94733ADD-F5A8-4503-8551-A579E0123785}">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21121">
        <dgm:presLayoutVars>
          <dgm:bulletEnabled val="1"/>
        </dgm:presLayoutVars>
      </dgm:prSet>
      <dgm:spPr/>
    </dgm:pt>
  </dgm:ptLst>
  <dgm:cxnLst>
    <dgm:cxn modelId="{8333D302-5288-4370-80A8-CC7016E9E518}" type="presOf" srcId="{1224BD72-16F7-452B-BBEB-48E38E278ED3}" destId="{EF31C7C1-FBD8-4A9A-A9C5-C42685A58A1C}" srcOrd="0" destOrd="0"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C92EB32D-8E68-46CC-8816-709BD293779A}" srcId="{1224BD72-16F7-452B-BBEB-48E38E278ED3}" destId="{7D2735F6-7F00-40F0-9A5A-3D580AA6984E}" srcOrd="3" destOrd="0" parTransId="{515E8DA2-FB53-41B7-A4C6-933D0CD3E8F5}" sibTransId="{608FF26F-3DB1-4408-BCC4-85D3110699AF}"/>
    <dgm:cxn modelId="{2A786D60-7C2B-4327-AB71-4C3236B58A08}" type="presOf" srcId="{5BAA13D3-B562-493B-B2AD-D97AF4A55D7A}" destId="{208EDF28-1D43-49F4-AD0E-84C421C679A0}" srcOrd="0" destOrd="4" presId="urn:microsoft.com/office/officeart/2005/8/layout/vList2"/>
    <dgm:cxn modelId="{5DFF4DA7-AD45-48DB-987B-9F4C574497AB}" type="presOf" srcId="{06144FE0-A4A8-48EB-9807-A62D13C5DF1A}" destId="{208EDF28-1D43-49F4-AD0E-84C421C679A0}" srcOrd="0" destOrd="2" presId="urn:microsoft.com/office/officeart/2005/8/layout/vList2"/>
    <dgm:cxn modelId="{96CDD9B1-4ECC-4862-AE3A-317578625E0F}" srcId="{1224BD72-16F7-452B-BBEB-48E38E278ED3}" destId="{06144FE0-A4A8-48EB-9807-A62D13C5DF1A}" srcOrd="2" destOrd="0" parTransId="{FE3F9B4C-E3CA-4F89-BD24-87B167C80B5A}" sibTransId="{AF574959-114E-4BEC-AF9A-7B7C7115595C}"/>
    <dgm:cxn modelId="{B8F86AB2-B12D-437E-9FA9-A797F160FB83}" srcId="{1224BD72-16F7-452B-BBEB-48E38E278ED3}" destId="{58A7D207-E7A0-4F3D-9CF4-33B4A1F6EBED}" srcOrd="1" destOrd="0" parTransId="{B7A7A3F1-7524-4F0C-8BD9-3229B7083F02}" sibTransId="{760514C0-7995-450B-963E-8415B2DD6E2B}"/>
    <dgm:cxn modelId="{BC3057C1-5CFE-4EA4-83FC-7C23203E005D}" type="presOf" srcId="{0A93FC38-391A-44C3-A25C-A3A50E7F9B39}" destId="{208EDF28-1D43-49F4-AD0E-84C421C679A0}" srcOrd="0" destOrd="0" presId="urn:microsoft.com/office/officeart/2005/8/layout/vList2"/>
    <dgm:cxn modelId="{0A2AFDD5-BED8-4118-ABC5-429892443075}" type="presOf" srcId="{7D2735F6-7F00-40F0-9A5A-3D580AA6984E}" destId="{208EDF28-1D43-49F4-AD0E-84C421C679A0}" srcOrd="0" destOrd="3" presId="urn:microsoft.com/office/officeart/2005/8/layout/vList2"/>
    <dgm:cxn modelId="{399C82DA-F3C4-49C3-938D-A58271907D7E}" type="presOf" srcId="{58A7D207-E7A0-4F3D-9CF4-33B4A1F6EBED}" destId="{208EDF28-1D43-49F4-AD0E-84C421C679A0}" srcOrd="0" destOrd="1" presId="urn:microsoft.com/office/officeart/2005/8/layout/vList2"/>
    <dgm:cxn modelId="{105ED9DC-6DD1-4074-9DC2-12E332A37806}" type="presOf" srcId="{7BA5A0FD-8C50-43F3-A867-6DF2F7103D9F}" destId="{F734472C-020C-42AD-BDB5-5C967306DE94}" srcOrd="0" destOrd="0" presId="urn:microsoft.com/office/officeart/2005/8/layout/vList2"/>
    <dgm:cxn modelId="{94733ADD-F5A8-4503-8551-A579E0123785}" srcId="{1224BD72-16F7-452B-BBEB-48E38E278ED3}" destId="{5BAA13D3-B562-493B-B2AD-D97AF4A55D7A}" srcOrd="4" destOrd="0" parTransId="{CA146074-54B7-4B8C-ABA1-D67E02B3AB90}" sibTransId="{B1011CD5-4085-4801-89CF-697800DD2434}"/>
    <dgm:cxn modelId="{18C7BCFF-247E-472C-ADC6-ED742CE6D2FE}" srcId="{7BA5A0FD-8C50-43F3-A867-6DF2F7103D9F}" destId="{1224BD72-16F7-452B-BBEB-48E38E278ED3}" srcOrd="0" destOrd="0" parTransId="{1CB1C423-F5B2-45EA-A9B4-F1C2E75502AD}" sibTransId="{54F0F586-2212-4BC4-95A3-569D7157286F}"/>
    <dgm:cxn modelId="{A4DCA0A4-CE69-4C19-994C-2BD4A19F87B7}" type="presParOf" srcId="{F734472C-020C-42AD-BDB5-5C967306DE94}" destId="{EF31C7C1-FBD8-4A9A-A9C5-C42685A58A1C}" srcOrd="0" destOrd="0" presId="urn:microsoft.com/office/officeart/2005/8/layout/vList2"/>
    <dgm:cxn modelId="{B661CDFC-5476-40EE-871C-0094E3914E53}"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SBE/DBE AND LOCAL PREFERENCE</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b="0" dirty="0">
              <a:solidFill>
                <a:schemeClr val="bg1"/>
              </a:solidFill>
            </a:rPr>
            <a:t>Currently, the City </a:t>
          </a:r>
          <a:r>
            <a:rPr lang="en-US" b="1" dirty="0">
              <a:solidFill>
                <a:schemeClr val="bg1"/>
              </a:solidFill>
            </a:rPr>
            <a:t>DOES NOT </a:t>
          </a:r>
          <a:r>
            <a:rPr lang="en-US" b="0" dirty="0">
              <a:solidFill>
                <a:schemeClr val="bg1"/>
              </a:solidFill>
            </a:rPr>
            <a:t>have any established Small Business Enterprise, Disadvantaged Business Enterprise, or Local Preferences.  </a:t>
          </a: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645BF3FE-3750-42C9-A076-0742E0853192}">
      <dgm:prSet/>
      <dgm:spPr/>
      <dgm:t>
        <a:bodyPr/>
        <a:lstStyle/>
        <a:p>
          <a:pPr algn="just" rtl="0"/>
          <a:r>
            <a:rPr lang="en-US" b="0" dirty="0">
              <a:solidFill>
                <a:schemeClr val="bg1"/>
              </a:solidFill>
            </a:rPr>
            <a:t>However, such requirements may be part of individual solicitations based on the funding sources or at the request of City Council or City Manager.</a:t>
          </a:r>
        </a:p>
      </dgm:t>
    </dgm:pt>
    <dgm:pt modelId="{DF6663CD-9BAC-403C-AD1B-A44AB974AB39}" type="parTrans" cxnId="{C7C26BDB-0A2C-45A6-8E74-4FA753D4260D}">
      <dgm:prSet/>
      <dgm:spPr/>
      <dgm:t>
        <a:bodyPr/>
        <a:lstStyle/>
        <a:p>
          <a:endParaRPr lang="en-US"/>
        </a:p>
      </dgm:t>
    </dgm:pt>
    <dgm:pt modelId="{2B5758BD-6FB0-4A21-97AB-593880189F2C}" type="sibTrans" cxnId="{C7C26BDB-0A2C-45A6-8E74-4FA753D4260D}">
      <dgm:prSet/>
      <dgm:spPr/>
      <dgm:t>
        <a:bodyPr/>
        <a:lstStyle/>
        <a:p>
          <a:endParaRPr lang="en-US"/>
        </a:p>
      </dgm:t>
    </dgm:pt>
    <dgm:pt modelId="{49D61289-8ABD-44D6-9FAC-144C544417D6}">
      <dgm:prSet/>
      <dgm:spPr/>
      <dgm:t>
        <a:bodyPr/>
        <a:lstStyle/>
        <a:p>
          <a:pPr algn="just" rtl="0"/>
          <a:endParaRPr lang="en-US" b="0" dirty="0">
            <a:solidFill>
              <a:schemeClr val="bg1"/>
            </a:solidFill>
          </a:endParaRPr>
        </a:p>
      </dgm:t>
    </dgm:pt>
    <dgm:pt modelId="{21224F2A-2EAC-4D00-A881-6243B58449BB}" type="parTrans" cxnId="{2216F6A6-1368-46D6-9E29-4307B170E80F}">
      <dgm:prSet/>
      <dgm:spPr/>
      <dgm:t>
        <a:bodyPr/>
        <a:lstStyle/>
        <a:p>
          <a:endParaRPr lang="en-US"/>
        </a:p>
      </dgm:t>
    </dgm:pt>
    <dgm:pt modelId="{74F8C2A8-7C5E-4C0D-9E41-8BB5463EA271}" type="sibTrans" cxnId="{2216F6A6-1368-46D6-9E29-4307B170E80F}">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43400">
        <dgm:presLayoutVars>
          <dgm:bulletEnabled val="1"/>
        </dgm:presLayoutVars>
      </dgm:prSet>
      <dgm:spPr/>
    </dgm:pt>
  </dgm:ptLst>
  <dgm:cxnLst>
    <dgm:cxn modelId="{812EDB08-0E38-485B-9A99-0C34F5181202}" type="presOf" srcId="{645BF3FE-3750-42C9-A076-0742E0853192}" destId="{208EDF28-1D43-49F4-AD0E-84C421C679A0}" srcOrd="0" destOrd="2"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FEA5A12F-FA03-496F-A989-6324AFE8F813}" type="presOf" srcId="{49D61289-8ABD-44D6-9FAC-144C544417D6}" destId="{208EDF28-1D43-49F4-AD0E-84C421C679A0}" srcOrd="0" destOrd="1" presId="urn:microsoft.com/office/officeart/2005/8/layout/vList2"/>
    <dgm:cxn modelId="{3FE3CD5C-B382-404B-A207-10421C616871}" type="presOf" srcId="{0A93FC38-391A-44C3-A25C-A3A50E7F9B39}" destId="{208EDF28-1D43-49F4-AD0E-84C421C679A0}" srcOrd="0" destOrd="0" presId="urn:microsoft.com/office/officeart/2005/8/layout/vList2"/>
    <dgm:cxn modelId="{E3C4135A-5B3E-4A6F-917A-9664A135893A}" type="presOf" srcId="{7BA5A0FD-8C50-43F3-A867-6DF2F7103D9F}" destId="{F734472C-020C-42AD-BDB5-5C967306DE94}" srcOrd="0" destOrd="0" presId="urn:microsoft.com/office/officeart/2005/8/layout/vList2"/>
    <dgm:cxn modelId="{2216F6A6-1368-46D6-9E29-4307B170E80F}" srcId="{1224BD72-16F7-452B-BBEB-48E38E278ED3}" destId="{49D61289-8ABD-44D6-9FAC-144C544417D6}" srcOrd="1" destOrd="0" parTransId="{21224F2A-2EAC-4D00-A881-6243B58449BB}" sibTransId="{74F8C2A8-7C5E-4C0D-9E41-8BB5463EA271}"/>
    <dgm:cxn modelId="{C7C26BDB-0A2C-45A6-8E74-4FA753D4260D}" srcId="{1224BD72-16F7-452B-BBEB-48E38E278ED3}" destId="{645BF3FE-3750-42C9-A076-0742E0853192}" srcOrd="2" destOrd="0" parTransId="{DF6663CD-9BAC-403C-AD1B-A44AB974AB39}" sibTransId="{2B5758BD-6FB0-4A21-97AB-593880189F2C}"/>
    <dgm:cxn modelId="{6FCC58E6-D22F-49FA-89FE-8488837503E5}" type="presOf" srcId="{1224BD72-16F7-452B-BBEB-48E38E278ED3}" destId="{EF31C7C1-FBD8-4A9A-A9C5-C42685A58A1C}" srcOrd="0" destOrd="0"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9826128C-DDCB-403B-B416-152E7E9BF87B}" type="presParOf" srcId="{F734472C-020C-42AD-BDB5-5C967306DE94}" destId="{EF31C7C1-FBD8-4A9A-A9C5-C42685A58A1C}" srcOrd="0" destOrd="0" presId="urn:microsoft.com/office/officeart/2005/8/layout/vList2"/>
    <dgm:cxn modelId="{96462968-B751-4861-BDDA-88429CBCB72D}"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REQUEST FOR PROPOSALS</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b="0" dirty="0">
              <a:solidFill>
                <a:schemeClr val="bg1"/>
              </a:solidFill>
            </a:rPr>
            <a:t>The City uses RFPs to primarily purchase </a:t>
          </a:r>
          <a:r>
            <a:rPr lang="en-US" b="1" u="sng" dirty="0">
              <a:solidFill>
                <a:schemeClr val="bg1"/>
              </a:solidFill>
            </a:rPr>
            <a:t>professional services, and construction projects</a:t>
          </a:r>
          <a:r>
            <a:rPr lang="en-US" b="0" u="sng" dirty="0">
              <a:solidFill>
                <a:schemeClr val="bg1"/>
              </a:solidFill>
            </a:rPr>
            <a:t>.</a:t>
          </a:r>
          <a:r>
            <a:rPr lang="en-US" b="0" dirty="0">
              <a:solidFill>
                <a:schemeClr val="bg1"/>
              </a:solidFill>
            </a:rPr>
            <a:t> </a:t>
          </a: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93AC8D76-AE9F-4B35-862D-070AA6135B2A}">
      <dgm:prSet/>
      <dgm:spPr/>
      <dgm:t>
        <a:bodyPr/>
        <a:lstStyle/>
        <a:p>
          <a:pPr algn="just" rtl="0"/>
          <a:endParaRPr lang="en-US" b="0" dirty="0">
            <a:solidFill>
              <a:schemeClr val="bg1"/>
            </a:solidFill>
          </a:endParaRPr>
        </a:p>
      </dgm:t>
    </dgm:pt>
    <dgm:pt modelId="{268E66B7-6FE2-408B-802B-A3A3982D55CB}" type="parTrans" cxnId="{5471794A-550C-4573-821B-A2CDCAFEBFEC}">
      <dgm:prSet/>
      <dgm:spPr/>
      <dgm:t>
        <a:bodyPr/>
        <a:lstStyle/>
        <a:p>
          <a:endParaRPr lang="en-US"/>
        </a:p>
      </dgm:t>
    </dgm:pt>
    <dgm:pt modelId="{5D444864-2331-408A-8D8E-319D1422AEF3}" type="sibTrans" cxnId="{5471794A-550C-4573-821B-A2CDCAFEBFEC}">
      <dgm:prSet/>
      <dgm:spPr/>
      <dgm:t>
        <a:bodyPr/>
        <a:lstStyle/>
        <a:p>
          <a:endParaRPr lang="en-US"/>
        </a:p>
      </dgm:t>
    </dgm:pt>
    <dgm:pt modelId="{F56219FE-C60D-4FB5-9B4E-0F2BA8108365}">
      <dgm:prSet/>
      <dgm:spPr/>
      <dgm:t>
        <a:bodyPr/>
        <a:lstStyle/>
        <a:p>
          <a:pPr algn="just" rtl="0"/>
          <a:r>
            <a:rPr lang="en-US" b="0" dirty="0">
              <a:solidFill>
                <a:schemeClr val="bg1"/>
              </a:solidFill>
            </a:rPr>
            <a:t>Examples are property insurance, auditing, design-build construction, health benefits, engineering projects, etc.</a:t>
          </a:r>
        </a:p>
      </dgm:t>
    </dgm:pt>
    <dgm:pt modelId="{1FA95EBF-D727-4969-A4DA-C3772058D0C6}" type="parTrans" cxnId="{7F90D4A6-C678-4D98-8520-FFEF14B93A98}">
      <dgm:prSet/>
      <dgm:spPr/>
      <dgm:t>
        <a:bodyPr/>
        <a:lstStyle/>
        <a:p>
          <a:endParaRPr lang="en-US"/>
        </a:p>
      </dgm:t>
    </dgm:pt>
    <dgm:pt modelId="{4E48CCAE-7613-408C-B100-3E6AD77A99FC}" type="sibTrans" cxnId="{7F90D4A6-C678-4D98-8520-FFEF14B93A98}">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18704">
        <dgm:presLayoutVars>
          <dgm:bulletEnabled val="1"/>
        </dgm:presLayoutVars>
      </dgm:prSet>
      <dgm:spPr/>
    </dgm:pt>
  </dgm:ptLst>
  <dgm:cxnLst>
    <dgm:cxn modelId="{25CE790A-DE85-41E3-8B8B-DE83EEC6FECC}" type="presOf" srcId="{F56219FE-C60D-4FB5-9B4E-0F2BA8108365}" destId="{208EDF28-1D43-49F4-AD0E-84C421C679A0}" srcOrd="0" destOrd="2"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6080872C-0DB2-432F-973F-0937CB470D74}" type="presOf" srcId="{7BA5A0FD-8C50-43F3-A867-6DF2F7103D9F}" destId="{F734472C-020C-42AD-BDB5-5C967306DE94}" srcOrd="0" destOrd="0" presId="urn:microsoft.com/office/officeart/2005/8/layout/vList2"/>
    <dgm:cxn modelId="{82998C31-DC2D-4603-99D7-AAEC13561C5F}" type="presOf" srcId="{0A93FC38-391A-44C3-A25C-A3A50E7F9B39}" destId="{208EDF28-1D43-49F4-AD0E-84C421C679A0}" srcOrd="0" destOrd="0" presId="urn:microsoft.com/office/officeart/2005/8/layout/vList2"/>
    <dgm:cxn modelId="{91EF7265-56C5-40FA-80AE-43DC655FB80E}" type="presOf" srcId="{1224BD72-16F7-452B-BBEB-48E38E278ED3}" destId="{EF31C7C1-FBD8-4A9A-A9C5-C42685A58A1C}" srcOrd="0" destOrd="0" presId="urn:microsoft.com/office/officeart/2005/8/layout/vList2"/>
    <dgm:cxn modelId="{5471794A-550C-4573-821B-A2CDCAFEBFEC}" srcId="{1224BD72-16F7-452B-BBEB-48E38E278ED3}" destId="{93AC8D76-AE9F-4B35-862D-070AA6135B2A}" srcOrd="1" destOrd="0" parTransId="{268E66B7-6FE2-408B-802B-A3A3982D55CB}" sibTransId="{5D444864-2331-408A-8D8E-319D1422AEF3}"/>
    <dgm:cxn modelId="{C60F608A-5BB2-4312-8D8F-E89C8BBFBE6E}" type="presOf" srcId="{93AC8D76-AE9F-4B35-862D-070AA6135B2A}" destId="{208EDF28-1D43-49F4-AD0E-84C421C679A0}" srcOrd="0" destOrd="1" presId="urn:microsoft.com/office/officeart/2005/8/layout/vList2"/>
    <dgm:cxn modelId="{7F90D4A6-C678-4D98-8520-FFEF14B93A98}" srcId="{1224BD72-16F7-452B-BBEB-48E38E278ED3}" destId="{F56219FE-C60D-4FB5-9B4E-0F2BA8108365}" srcOrd="2" destOrd="0" parTransId="{1FA95EBF-D727-4969-A4DA-C3772058D0C6}" sibTransId="{4E48CCAE-7613-408C-B100-3E6AD77A99FC}"/>
    <dgm:cxn modelId="{18C7BCFF-247E-472C-ADC6-ED742CE6D2FE}" srcId="{7BA5A0FD-8C50-43F3-A867-6DF2F7103D9F}" destId="{1224BD72-16F7-452B-BBEB-48E38E278ED3}" srcOrd="0" destOrd="0" parTransId="{1CB1C423-F5B2-45EA-A9B4-F1C2E75502AD}" sibTransId="{54F0F586-2212-4BC4-95A3-569D7157286F}"/>
    <dgm:cxn modelId="{2EF4D947-33A2-4CD0-926A-A4F0D2B328A5}" type="presParOf" srcId="{F734472C-020C-42AD-BDB5-5C967306DE94}" destId="{EF31C7C1-FBD8-4A9A-A9C5-C42685A58A1C}" srcOrd="0" destOrd="0" presId="urn:microsoft.com/office/officeart/2005/8/layout/vList2"/>
    <dgm:cxn modelId="{78F54C33-C6D3-461E-B148-6D5EDFF2D4F9}"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INVITATION TO BID</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ITBs are used to purchase goods and services when the City can </a:t>
          </a:r>
          <a:r>
            <a:rPr lang="en-US" b="1" dirty="0">
              <a:solidFill>
                <a:schemeClr val="bg1"/>
              </a:solidFill>
            </a:rPr>
            <a:t>describe very clearly </a:t>
          </a:r>
          <a:r>
            <a:rPr lang="en-US" dirty="0">
              <a:solidFill>
                <a:schemeClr val="bg1"/>
              </a:solidFill>
            </a:rPr>
            <a:t>what it wants and the estimated quantities.</a:t>
          </a:r>
          <a:endParaRPr lang="en-US"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B87BCC3A-0AA9-4B7A-91E0-30278670452D}">
      <dgm:prSet/>
      <dgm:spPr/>
      <dgm:t>
        <a:bodyPr/>
        <a:lstStyle/>
        <a:p>
          <a:pPr algn="just" rtl="0"/>
          <a:endParaRPr lang="en-US" b="0" dirty="0">
            <a:solidFill>
              <a:schemeClr val="bg1"/>
            </a:solidFill>
          </a:endParaRPr>
        </a:p>
      </dgm:t>
    </dgm:pt>
    <dgm:pt modelId="{6375530E-2C3E-44F9-9EB9-F9E5B6CD4BC0}" type="parTrans" cxnId="{43E91795-63CD-4252-B78A-B82DC47C10DD}">
      <dgm:prSet/>
      <dgm:spPr/>
      <dgm:t>
        <a:bodyPr/>
        <a:lstStyle/>
        <a:p>
          <a:endParaRPr lang="en-US"/>
        </a:p>
      </dgm:t>
    </dgm:pt>
    <dgm:pt modelId="{18C4EAB6-7436-47CF-A548-212EE3B99FB1}" type="sibTrans" cxnId="{43E91795-63CD-4252-B78A-B82DC47C10DD}">
      <dgm:prSet/>
      <dgm:spPr/>
      <dgm:t>
        <a:bodyPr/>
        <a:lstStyle/>
        <a:p>
          <a:endParaRPr lang="en-US"/>
        </a:p>
      </dgm:t>
    </dgm:pt>
    <dgm:pt modelId="{58B86C1D-A41C-402B-B8DB-3B4C983A86C4}">
      <dgm:prSet/>
      <dgm:spPr/>
      <dgm:t>
        <a:bodyPr/>
        <a:lstStyle/>
        <a:p>
          <a:pPr algn="just" rtl="0"/>
          <a:endParaRPr lang="en-US" b="0" dirty="0">
            <a:solidFill>
              <a:schemeClr val="bg1"/>
            </a:solidFill>
          </a:endParaRPr>
        </a:p>
      </dgm:t>
    </dgm:pt>
    <dgm:pt modelId="{453CBCD3-9673-475A-A085-601340EC461A}" type="parTrans" cxnId="{77457265-E0C5-4CA7-8558-93A36A729480}">
      <dgm:prSet/>
      <dgm:spPr/>
      <dgm:t>
        <a:bodyPr/>
        <a:lstStyle/>
        <a:p>
          <a:endParaRPr lang="en-US"/>
        </a:p>
      </dgm:t>
    </dgm:pt>
    <dgm:pt modelId="{0AB5ACD5-2ACE-424E-9F56-412010400415}" type="sibTrans" cxnId="{77457265-E0C5-4CA7-8558-93A36A729480}">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30239">
        <dgm:presLayoutVars>
          <dgm:bulletEnabled val="1"/>
        </dgm:presLayoutVars>
      </dgm:prSet>
      <dgm:spPr/>
    </dgm:pt>
  </dgm:ptLst>
  <dgm:cxnLst>
    <dgm:cxn modelId="{AB5C6C08-D314-43F9-A449-9C65E74C490A}" type="presOf" srcId="{58B86C1D-A41C-402B-B8DB-3B4C983A86C4}" destId="{208EDF28-1D43-49F4-AD0E-84C421C679A0}" srcOrd="0" destOrd="1" presId="urn:microsoft.com/office/officeart/2005/8/layout/vList2"/>
    <dgm:cxn modelId="{DF361B25-FBD0-4BA6-9447-0FA506D1D4FF}" srcId="{1224BD72-16F7-452B-BBEB-48E38E278ED3}" destId="{0A93FC38-391A-44C3-A25C-A3A50E7F9B39}" srcOrd="0" destOrd="0" parTransId="{1E36DF9F-EC49-4357-B6D6-79EF0AAB6D7F}" sibTransId="{18DD1D31-CB68-40EB-94FE-B0A618D9BFE0}"/>
    <dgm:cxn modelId="{77457265-E0C5-4CA7-8558-93A36A729480}" srcId="{1224BD72-16F7-452B-BBEB-48E38E278ED3}" destId="{58B86C1D-A41C-402B-B8DB-3B4C983A86C4}" srcOrd="1" destOrd="0" parTransId="{453CBCD3-9673-475A-A085-601340EC461A}" sibTransId="{0AB5ACD5-2ACE-424E-9F56-412010400415}"/>
    <dgm:cxn modelId="{4D3F264E-805C-4158-A9EB-43C82D4403E4}" type="presOf" srcId="{B87BCC3A-0AA9-4B7A-91E0-30278670452D}" destId="{208EDF28-1D43-49F4-AD0E-84C421C679A0}" srcOrd="0" destOrd="2" presId="urn:microsoft.com/office/officeart/2005/8/layout/vList2"/>
    <dgm:cxn modelId="{016DFE92-C098-41C4-981C-B9CBC02C771A}" type="presOf" srcId="{7BA5A0FD-8C50-43F3-A867-6DF2F7103D9F}" destId="{F734472C-020C-42AD-BDB5-5C967306DE94}" srcOrd="0" destOrd="0" presId="urn:microsoft.com/office/officeart/2005/8/layout/vList2"/>
    <dgm:cxn modelId="{43E91795-63CD-4252-B78A-B82DC47C10DD}" srcId="{1224BD72-16F7-452B-BBEB-48E38E278ED3}" destId="{B87BCC3A-0AA9-4B7A-91E0-30278670452D}" srcOrd="2" destOrd="0" parTransId="{6375530E-2C3E-44F9-9EB9-F9E5B6CD4BC0}" sibTransId="{18C4EAB6-7436-47CF-A548-212EE3B99FB1}"/>
    <dgm:cxn modelId="{5536EBBA-5ED5-4272-9D22-862DFD022631}" type="presOf" srcId="{0A93FC38-391A-44C3-A25C-A3A50E7F9B39}" destId="{208EDF28-1D43-49F4-AD0E-84C421C679A0}" srcOrd="0" destOrd="0" presId="urn:microsoft.com/office/officeart/2005/8/layout/vList2"/>
    <dgm:cxn modelId="{B95953E1-37E0-4F6F-8429-A80C15ED13DF}" type="presOf" srcId="{1224BD72-16F7-452B-BBEB-48E38E278ED3}" destId="{EF31C7C1-FBD8-4A9A-A9C5-C42685A58A1C}" srcOrd="0" destOrd="0"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360F5435-F4B6-4F3C-8BA2-983D4493287B}" type="presParOf" srcId="{F734472C-020C-42AD-BDB5-5C967306DE94}" destId="{EF31C7C1-FBD8-4A9A-A9C5-C42685A58A1C}" srcOrd="0" destOrd="0" presId="urn:microsoft.com/office/officeart/2005/8/layout/vList2"/>
    <dgm:cxn modelId="{DF4414BF-A31A-45D6-A936-E4841586F602}"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A5A0FD-8C50-43F3-A867-6DF2F7103D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24BD72-16F7-452B-BBEB-48E38E278ED3}">
      <dgm:prSet/>
      <dgm:spPr>
        <a:solidFill>
          <a:schemeClr val="bg1"/>
        </a:solidFill>
      </dgm:spPr>
      <dgm:t>
        <a:bodyPr/>
        <a:lstStyle/>
        <a:p>
          <a:pPr algn="ctr" rtl="0"/>
          <a:r>
            <a:rPr lang="en-US" b="1" dirty="0">
              <a:solidFill>
                <a:srgbClr val="009390"/>
              </a:solidFill>
            </a:rPr>
            <a:t>INVITATION TO QUOTE</a:t>
          </a:r>
        </a:p>
      </dgm:t>
    </dgm:pt>
    <dgm:pt modelId="{1CB1C423-F5B2-45EA-A9B4-F1C2E75502AD}" type="parTrans" cxnId="{18C7BCFF-247E-472C-ADC6-ED742CE6D2FE}">
      <dgm:prSet/>
      <dgm:spPr/>
      <dgm:t>
        <a:bodyPr/>
        <a:lstStyle/>
        <a:p>
          <a:endParaRPr lang="en-US"/>
        </a:p>
      </dgm:t>
    </dgm:pt>
    <dgm:pt modelId="{54F0F586-2212-4BC4-95A3-569D7157286F}" type="sibTrans" cxnId="{18C7BCFF-247E-472C-ADC6-ED742CE6D2FE}">
      <dgm:prSet/>
      <dgm:spPr/>
      <dgm:t>
        <a:bodyPr/>
        <a:lstStyle/>
        <a:p>
          <a:endParaRPr lang="en-US"/>
        </a:p>
      </dgm:t>
    </dgm:pt>
    <dgm:pt modelId="{0A93FC38-391A-44C3-A25C-A3A50E7F9B39}">
      <dgm:prSet/>
      <dgm:spPr/>
      <dgm:t>
        <a:bodyPr/>
        <a:lstStyle/>
        <a:p>
          <a:pPr algn="just" rtl="0"/>
          <a:r>
            <a:rPr lang="en-US" dirty="0">
              <a:solidFill>
                <a:schemeClr val="bg1"/>
              </a:solidFill>
            </a:rPr>
            <a:t>ITQs are used to purchase goods and services when the City can </a:t>
          </a:r>
          <a:r>
            <a:rPr lang="en-US" b="1" dirty="0">
              <a:solidFill>
                <a:schemeClr val="bg1"/>
              </a:solidFill>
            </a:rPr>
            <a:t>describe very clearly </a:t>
          </a:r>
          <a:r>
            <a:rPr lang="en-US" dirty="0">
              <a:solidFill>
                <a:schemeClr val="bg1"/>
              </a:solidFill>
            </a:rPr>
            <a:t>what it wants and the estimated quantities.  They are usually used for standard </a:t>
          </a:r>
          <a:r>
            <a:rPr lang="en-US" b="0" dirty="0">
              <a:solidFill>
                <a:schemeClr val="bg1"/>
              </a:solidFill>
            </a:rPr>
            <a:t>low dollar-value </a:t>
          </a:r>
          <a:r>
            <a:rPr lang="en-US" b="1" dirty="0">
              <a:solidFill>
                <a:schemeClr val="bg1"/>
              </a:solidFill>
            </a:rPr>
            <a:t>standard</a:t>
          </a:r>
          <a:r>
            <a:rPr lang="en-US" b="0" dirty="0">
              <a:solidFill>
                <a:schemeClr val="bg1"/>
              </a:solidFill>
            </a:rPr>
            <a:t> items </a:t>
          </a:r>
          <a:r>
            <a:rPr lang="en-US" dirty="0">
              <a:solidFill>
                <a:schemeClr val="bg1"/>
              </a:solidFill>
            </a:rPr>
            <a:t>where the total amount is </a:t>
          </a:r>
          <a:r>
            <a:rPr lang="en-US" b="1" dirty="0">
              <a:solidFill>
                <a:schemeClr val="bg1"/>
              </a:solidFill>
            </a:rPr>
            <a:t>$65,000 or less</a:t>
          </a:r>
          <a:r>
            <a:rPr lang="en-US" dirty="0">
              <a:solidFill>
                <a:schemeClr val="bg1"/>
              </a:solidFill>
            </a:rPr>
            <a:t>.</a:t>
          </a:r>
          <a:endParaRPr lang="en-US" b="0" dirty="0">
            <a:solidFill>
              <a:schemeClr val="bg1"/>
            </a:solidFill>
          </a:endParaRPr>
        </a:p>
      </dgm:t>
    </dgm:pt>
    <dgm:pt modelId="{18DD1D31-CB68-40EB-94FE-B0A618D9BFE0}" type="sibTrans" cxnId="{DF361B25-FBD0-4BA6-9447-0FA506D1D4FF}">
      <dgm:prSet/>
      <dgm:spPr/>
      <dgm:t>
        <a:bodyPr/>
        <a:lstStyle/>
        <a:p>
          <a:endParaRPr lang="en-US"/>
        </a:p>
      </dgm:t>
    </dgm:pt>
    <dgm:pt modelId="{1E36DF9F-EC49-4357-B6D6-79EF0AAB6D7F}" type="parTrans" cxnId="{DF361B25-FBD0-4BA6-9447-0FA506D1D4FF}">
      <dgm:prSet/>
      <dgm:spPr/>
      <dgm:t>
        <a:bodyPr/>
        <a:lstStyle/>
        <a:p>
          <a:endParaRPr lang="en-US"/>
        </a:p>
      </dgm:t>
    </dgm:pt>
    <dgm:pt modelId="{20854B87-D1A3-4DBD-9FE8-1351C992913D}">
      <dgm:prSet/>
      <dgm:spPr/>
      <dgm:t>
        <a:bodyPr/>
        <a:lstStyle/>
        <a:p>
          <a:pPr algn="just" rtl="0"/>
          <a:endParaRPr lang="en-US" b="0" dirty="0">
            <a:solidFill>
              <a:schemeClr val="bg1"/>
            </a:solidFill>
          </a:endParaRPr>
        </a:p>
      </dgm:t>
    </dgm:pt>
    <dgm:pt modelId="{6A6A7B37-C5D6-4DF2-835D-D5089A52C875}" type="parTrans" cxnId="{79703521-9E96-4589-A3A0-3BEBC946970E}">
      <dgm:prSet/>
      <dgm:spPr/>
      <dgm:t>
        <a:bodyPr/>
        <a:lstStyle/>
        <a:p>
          <a:endParaRPr lang="en-US"/>
        </a:p>
      </dgm:t>
    </dgm:pt>
    <dgm:pt modelId="{477AADCD-0F9D-4C5A-8387-0CB464F8E436}" type="sibTrans" cxnId="{79703521-9E96-4589-A3A0-3BEBC946970E}">
      <dgm:prSet/>
      <dgm:spPr/>
      <dgm:t>
        <a:bodyPr/>
        <a:lstStyle/>
        <a:p>
          <a:endParaRPr lang="en-US"/>
        </a:p>
      </dgm:t>
    </dgm:pt>
    <dgm:pt modelId="{F734472C-020C-42AD-BDB5-5C967306DE94}" type="pres">
      <dgm:prSet presAssocID="{7BA5A0FD-8C50-43F3-A867-6DF2F7103D9F}" presName="linear" presStyleCnt="0">
        <dgm:presLayoutVars>
          <dgm:animLvl val="lvl"/>
          <dgm:resizeHandles val="exact"/>
        </dgm:presLayoutVars>
      </dgm:prSet>
      <dgm:spPr/>
    </dgm:pt>
    <dgm:pt modelId="{EF31C7C1-FBD8-4A9A-A9C5-C42685A58A1C}" type="pres">
      <dgm:prSet presAssocID="{1224BD72-16F7-452B-BBEB-48E38E278ED3}" presName="parentText" presStyleLbl="node1" presStyleIdx="0" presStyleCnt="1" custLinFactNeighborY="-9394">
        <dgm:presLayoutVars>
          <dgm:chMax val="0"/>
          <dgm:bulletEnabled val="1"/>
        </dgm:presLayoutVars>
      </dgm:prSet>
      <dgm:spPr/>
    </dgm:pt>
    <dgm:pt modelId="{208EDF28-1D43-49F4-AD0E-84C421C679A0}" type="pres">
      <dgm:prSet presAssocID="{1224BD72-16F7-452B-BBEB-48E38E278ED3}" presName="childText" presStyleLbl="revTx" presStyleIdx="0" presStyleCnt="1" custScaleY="124426">
        <dgm:presLayoutVars>
          <dgm:bulletEnabled val="1"/>
        </dgm:presLayoutVars>
      </dgm:prSet>
      <dgm:spPr/>
    </dgm:pt>
  </dgm:ptLst>
  <dgm:cxnLst>
    <dgm:cxn modelId="{75036D20-796A-417E-896A-C6C2586D7600}" type="presOf" srcId="{7BA5A0FD-8C50-43F3-A867-6DF2F7103D9F}" destId="{F734472C-020C-42AD-BDB5-5C967306DE94}" srcOrd="0" destOrd="0" presId="urn:microsoft.com/office/officeart/2005/8/layout/vList2"/>
    <dgm:cxn modelId="{79703521-9E96-4589-A3A0-3BEBC946970E}" srcId="{1224BD72-16F7-452B-BBEB-48E38E278ED3}" destId="{20854B87-D1A3-4DBD-9FE8-1351C992913D}" srcOrd="1" destOrd="0" parTransId="{6A6A7B37-C5D6-4DF2-835D-D5089A52C875}" sibTransId="{477AADCD-0F9D-4C5A-8387-0CB464F8E436}"/>
    <dgm:cxn modelId="{DF361B25-FBD0-4BA6-9447-0FA506D1D4FF}" srcId="{1224BD72-16F7-452B-BBEB-48E38E278ED3}" destId="{0A93FC38-391A-44C3-A25C-A3A50E7F9B39}" srcOrd="0" destOrd="0" parTransId="{1E36DF9F-EC49-4357-B6D6-79EF0AAB6D7F}" sibTransId="{18DD1D31-CB68-40EB-94FE-B0A618D9BFE0}"/>
    <dgm:cxn modelId="{F130363A-B9B0-4A1E-B5EE-E45AB5C7377B}" type="presOf" srcId="{1224BD72-16F7-452B-BBEB-48E38E278ED3}" destId="{EF31C7C1-FBD8-4A9A-A9C5-C42685A58A1C}" srcOrd="0" destOrd="0" presId="urn:microsoft.com/office/officeart/2005/8/layout/vList2"/>
    <dgm:cxn modelId="{04F4079A-2A20-4590-B2E7-10F8FA16AF44}" type="presOf" srcId="{0A93FC38-391A-44C3-A25C-A3A50E7F9B39}" destId="{208EDF28-1D43-49F4-AD0E-84C421C679A0}" srcOrd="0" destOrd="0" presId="urn:microsoft.com/office/officeart/2005/8/layout/vList2"/>
    <dgm:cxn modelId="{EE808DD7-C65E-4FD8-A05A-7424B6C5F1C9}" type="presOf" srcId="{20854B87-D1A3-4DBD-9FE8-1351C992913D}" destId="{208EDF28-1D43-49F4-AD0E-84C421C679A0}" srcOrd="0" destOrd="1" presId="urn:microsoft.com/office/officeart/2005/8/layout/vList2"/>
    <dgm:cxn modelId="{18C7BCFF-247E-472C-ADC6-ED742CE6D2FE}" srcId="{7BA5A0FD-8C50-43F3-A867-6DF2F7103D9F}" destId="{1224BD72-16F7-452B-BBEB-48E38E278ED3}" srcOrd="0" destOrd="0" parTransId="{1CB1C423-F5B2-45EA-A9B4-F1C2E75502AD}" sibTransId="{54F0F586-2212-4BC4-95A3-569D7157286F}"/>
    <dgm:cxn modelId="{52402D26-D6E7-4224-8C74-3A9FE4EFB6AB}" type="presParOf" srcId="{F734472C-020C-42AD-BDB5-5C967306DE94}" destId="{EF31C7C1-FBD8-4A9A-A9C5-C42685A58A1C}" srcOrd="0" destOrd="0" presId="urn:microsoft.com/office/officeart/2005/8/layout/vList2"/>
    <dgm:cxn modelId="{FA26BF6D-0550-4C67-AD9B-3E98CE9DD339}" type="presParOf" srcId="{F734472C-020C-42AD-BDB5-5C967306DE94}" destId="{208EDF28-1D43-49F4-AD0E-84C421C679A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8172450" cy="48906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9390"/>
              </a:solidFill>
            </a:rPr>
            <a:t>INFO ON THE PROCUREMENT MANAGEMENT OFFICE</a:t>
          </a:r>
        </a:p>
      </dsp:txBody>
      <dsp:txXfrm>
        <a:off x="23874" y="23874"/>
        <a:ext cx="8124702" cy="441312"/>
      </dsp:txXfrm>
    </dsp:sp>
    <dsp:sp modelId="{208EDF28-1D43-49F4-AD0E-84C421C679A0}">
      <dsp:nvSpPr>
        <dsp:cNvPr id="0" name=""/>
        <dsp:cNvSpPr/>
      </dsp:nvSpPr>
      <dsp:spPr>
        <a:xfrm>
          <a:off x="0" y="541105"/>
          <a:ext cx="8172450" cy="363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75" tIns="24130" rIns="135128" bIns="24130" numCol="1" spcCol="1270" anchor="t" anchorCtr="0">
          <a:noAutofit/>
        </a:bodyPr>
        <a:lstStyle/>
        <a:p>
          <a:pPr marL="114300" lvl="1" indent="-114300" algn="just" defTabSz="666750" rtl="0">
            <a:lnSpc>
              <a:spcPct val="90000"/>
            </a:lnSpc>
            <a:spcBef>
              <a:spcPct val="0"/>
            </a:spcBef>
            <a:spcAft>
              <a:spcPct val="20000"/>
            </a:spcAft>
            <a:buChar char="•"/>
          </a:pPr>
          <a:r>
            <a:rPr lang="en-US" sz="1500" kern="1200" dirty="0">
              <a:solidFill>
                <a:schemeClr val="bg1"/>
              </a:solidFill>
            </a:rPr>
            <a:t>WHO ARE WE?</a:t>
          </a:r>
          <a:endParaRPr lang="en-US" sz="1500" b="0" kern="1200" dirty="0">
            <a:solidFill>
              <a:schemeClr val="bg1"/>
            </a:solidFill>
          </a:endParaRPr>
        </a:p>
        <a:p>
          <a:pPr marL="114300" lvl="1" indent="-114300" algn="just" defTabSz="666750" rtl="0">
            <a:lnSpc>
              <a:spcPct val="90000"/>
            </a:lnSpc>
            <a:spcBef>
              <a:spcPct val="0"/>
            </a:spcBef>
            <a:spcAft>
              <a:spcPct val="20000"/>
            </a:spcAft>
            <a:buChar char="•"/>
          </a:pPr>
          <a:r>
            <a:rPr lang="en-US" sz="1500" b="0" kern="1200" dirty="0">
              <a:solidFill>
                <a:schemeClr val="bg1"/>
              </a:solidFill>
            </a:rPr>
            <a:t>Km! Ra, CPSM, C.P.M., CPPO, CPPB, CAP-OM, CPCP, FCCM</a:t>
          </a:r>
        </a:p>
        <a:p>
          <a:pPr marL="114300" lvl="1" indent="-114300" algn="just" defTabSz="666750" rtl="0">
            <a:lnSpc>
              <a:spcPct val="90000"/>
            </a:lnSpc>
            <a:spcBef>
              <a:spcPct val="0"/>
            </a:spcBef>
            <a:spcAft>
              <a:spcPct val="20000"/>
            </a:spcAft>
            <a:buChar char="•"/>
          </a:pPr>
          <a:r>
            <a:rPr lang="en-US" sz="1500" b="0" kern="1200" dirty="0">
              <a:solidFill>
                <a:schemeClr val="bg1"/>
              </a:solidFill>
            </a:rPr>
            <a:t>Chief Procurement Officer</a:t>
          </a:r>
        </a:p>
        <a:p>
          <a:pPr marL="114300" lvl="1" indent="-114300" algn="just" defTabSz="666750" rtl="0">
            <a:lnSpc>
              <a:spcPct val="90000"/>
            </a:lnSpc>
            <a:spcBef>
              <a:spcPct val="0"/>
            </a:spcBef>
            <a:spcAft>
              <a:spcPct val="20000"/>
            </a:spcAft>
            <a:buChar char="•"/>
          </a:pPr>
          <a:r>
            <a:rPr lang="en-US" sz="1500" b="0" kern="1200" dirty="0">
              <a:solidFill>
                <a:schemeClr val="bg1"/>
              </a:solidFill>
            </a:rPr>
            <a:t>561.799.4197</a:t>
          </a:r>
        </a:p>
        <a:p>
          <a:pPr marL="114300" lvl="1" indent="-114300" algn="just" defTabSz="666750" rtl="0">
            <a:lnSpc>
              <a:spcPct val="90000"/>
            </a:lnSpc>
            <a:spcBef>
              <a:spcPct val="0"/>
            </a:spcBef>
            <a:spcAft>
              <a:spcPct val="20000"/>
            </a:spcAft>
            <a:buChar char="•"/>
          </a:pPr>
          <a:r>
            <a:rPr lang="en-US" sz="1500" b="0" kern="1200" dirty="0">
              <a:solidFill>
                <a:schemeClr val="bg1"/>
              </a:solidFill>
            </a:rPr>
            <a:t>kmra@pbgfl.gov</a:t>
          </a:r>
        </a:p>
        <a:p>
          <a:pPr marL="114300" lvl="1" indent="-114300" algn="just" defTabSz="666750" rtl="0">
            <a:lnSpc>
              <a:spcPct val="90000"/>
            </a:lnSpc>
            <a:spcBef>
              <a:spcPct val="0"/>
            </a:spcBef>
            <a:spcAft>
              <a:spcPct val="20000"/>
            </a:spcAft>
            <a:buChar char="•"/>
          </a:pPr>
          <a:endParaRPr lang="en-US" sz="1500" b="0" kern="1200" dirty="0">
            <a:solidFill>
              <a:schemeClr val="bg1"/>
            </a:solidFill>
          </a:endParaRPr>
        </a:p>
        <a:p>
          <a:pPr marL="114300" lvl="1" indent="-114300" algn="just" defTabSz="666750" rtl="0">
            <a:lnSpc>
              <a:spcPct val="90000"/>
            </a:lnSpc>
            <a:spcBef>
              <a:spcPct val="0"/>
            </a:spcBef>
            <a:spcAft>
              <a:spcPct val="20000"/>
            </a:spcAft>
            <a:buChar char="•"/>
          </a:pPr>
          <a:r>
            <a:rPr lang="en-US" sz="1500" kern="1200" dirty="0">
              <a:solidFill>
                <a:schemeClr val="bg1"/>
              </a:solidFill>
            </a:rPr>
            <a:t>WHAT DO WE DO?</a:t>
          </a:r>
          <a:endParaRPr lang="en-US" sz="1500" b="0" kern="1200" dirty="0">
            <a:solidFill>
              <a:schemeClr val="bg1"/>
            </a:solidFill>
          </a:endParaRPr>
        </a:p>
        <a:p>
          <a:pPr marL="114300" lvl="1" indent="-114300" algn="just" defTabSz="666750" rtl="0">
            <a:lnSpc>
              <a:spcPct val="90000"/>
            </a:lnSpc>
            <a:spcBef>
              <a:spcPct val="0"/>
            </a:spcBef>
            <a:spcAft>
              <a:spcPct val="20000"/>
            </a:spcAft>
            <a:buChar char="•"/>
          </a:pPr>
          <a:r>
            <a:rPr lang="en-US" sz="1500" b="0" kern="1200" dirty="0">
              <a:solidFill>
                <a:schemeClr val="bg1"/>
              </a:solidFill>
            </a:rPr>
            <a:t>Purchasing and Contracts Management.</a:t>
          </a:r>
        </a:p>
        <a:p>
          <a:pPr marL="114300" lvl="1" indent="-114300" algn="just" defTabSz="666750" rtl="0">
            <a:lnSpc>
              <a:spcPct val="90000"/>
            </a:lnSpc>
            <a:spcBef>
              <a:spcPct val="0"/>
            </a:spcBef>
            <a:spcAft>
              <a:spcPct val="20000"/>
            </a:spcAft>
            <a:buChar char="•"/>
          </a:pPr>
          <a:r>
            <a:rPr lang="en-US" sz="1500" b="0" kern="1200" dirty="0">
              <a:solidFill>
                <a:schemeClr val="bg1"/>
              </a:solidFill>
            </a:rPr>
            <a:t>Purchasing Card Program.</a:t>
          </a:r>
        </a:p>
        <a:p>
          <a:pPr marL="114300" lvl="1" indent="-114300" algn="just" defTabSz="666750" rtl="0">
            <a:lnSpc>
              <a:spcPct val="90000"/>
            </a:lnSpc>
            <a:spcBef>
              <a:spcPct val="0"/>
            </a:spcBef>
            <a:spcAft>
              <a:spcPct val="20000"/>
            </a:spcAft>
            <a:buChar char="•"/>
          </a:pPr>
          <a:r>
            <a:rPr lang="en-US" sz="1500" b="0" kern="1200" dirty="0">
              <a:solidFill>
                <a:schemeClr val="bg1"/>
              </a:solidFill>
            </a:rPr>
            <a:t>Grants Research and Administration.</a:t>
          </a:r>
        </a:p>
        <a:p>
          <a:pPr marL="114300" lvl="1" indent="-114300" algn="just" defTabSz="666750" rtl="0">
            <a:lnSpc>
              <a:spcPct val="90000"/>
            </a:lnSpc>
            <a:spcBef>
              <a:spcPct val="0"/>
            </a:spcBef>
            <a:spcAft>
              <a:spcPct val="20000"/>
            </a:spcAft>
            <a:buChar char="•"/>
          </a:pPr>
          <a:r>
            <a:rPr lang="en-US" sz="1500" b="0" kern="1200" dirty="0">
              <a:solidFill>
                <a:schemeClr val="bg1"/>
              </a:solidFill>
            </a:rPr>
            <a:t>Purchase Orders</a:t>
          </a:r>
        </a:p>
        <a:p>
          <a:pPr marL="114300" lvl="1" indent="-114300" algn="just" defTabSz="666750" rtl="0">
            <a:lnSpc>
              <a:spcPct val="90000"/>
            </a:lnSpc>
            <a:spcBef>
              <a:spcPct val="0"/>
            </a:spcBef>
            <a:spcAft>
              <a:spcPct val="20000"/>
            </a:spcAft>
            <a:buChar char="•"/>
          </a:pPr>
          <a:endParaRPr lang="en-US" sz="1500" b="0" kern="1200" dirty="0">
            <a:solidFill>
              <a:schemeClr val="bg1"/>
            </a:solidFill>
          </a:endParaRPr>
        </a:p>
      </dsp:txBody>
      <dsp:txXfrm>
        <a:off x="0" y="541105"/>
        <a:ext cx="8172450" cy="3635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772400" cy="79150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dirty="0">
              <a:solidFill>
                <a:srgbClr val="009390"/>
              </a:solidFill>
            </a:rPr>
            <a:t>REQUEST FOR LETTERS OF INTEREST</a:t>
          </a:r>
        </a:p>
      </dsp:txBody>
      <dsp:txXfrm>
        <a:off x="38638" y="38638"/>
        <a:ext cx="7695124" cy="714229"/>
      </dsp:txXfrm>
    </dsp:sp>
    <dsp:sp modelId="{208EDF28-1D43-49F4-AD0E-84C421C679A0}">
      <dsp:nvSpPr>
        <dsp:cNvPr id="0" name=""/>
        <dsp:cNvSpPr/>
      </dsp:nvSpPr>
      <dsp:spPr>
        <a:xfrm>
          <a:off x="0" y="1005559"/>
          <a:ext cx="7772400" cy="2838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1910" rIns="234696" bIns="41910" numCol="1" spcCol="1270" anchor="t" anchorCtr="0">
          <a:noAutofit/>
        </a:bodyPr>
        <a:lstStyle/>
        <a:p>
          <a:pPr marL="228600" lvl="1" indent="-228600" algn="just" defTabSz="1155700" rtl="0">
            <a:lnSpc>
              <a:spcPct val="90000"/>
            </a:lnSpc>
            <a:spcBef>
              <a:spcPct val="0"/>
            </a:spcBef>
            <a:spcAft>
              <a:spcPct val="20000"/>
            </a:spcAft>
            <a:buChar char="•"/>
          </a:pPr>
          <a:r>
            <a:rPr lang="en-US" sz="2600" kern="1200" dirty="0">
              <a:solidFill>
                <a:schemeClr val="bg1"/>
              </a:solidFill>
            </a:rPr>
            <a:t>RLIs are used to purchase services when the City cannot describe very clearly what it wants, and will allow vendors to </a:t>
          </a:r>
          <a:r>
            <a:rPr lang="en-US" sz="2600" b="1" kern="1200" dirty="0">
              <a:solidFill>
                <a:schemeClr val="bg1"/>
              </a:solidFill>
            </a:rPr>
            <a:t>suggest solutions</a:t>
          </a:r>
          <a:r>
            <a:rPr lang="en-US" sz="2600" kern="1200" dirty="0">
              <a:solidFill>
                <a:schemeClr val="bg1"/>
              </a:solidFill>
            </a:rPr>
            <a:t>.  Currently, RLIs are primarily used for the City’s </a:t>
          </a:r>
          <a:r>
            <a:rPr lang="en-US" sz="2600" b="1" kern="1200" dirty="0">
              <a:solidFill>
                <a:schemeClr val="bg1"/>
              </a:solidFill>
            </a:rPr>
            <a:t>recreation programs</a:t>
          </a:r>
          <a:r>
            <a:rPr lang="en-US" sz="2600" b="0" kern="1200" dirty="0">
              <a:solidFill>
                <a:schemeClr val="bg1"/>
              </a:solidFill>
            </a:rPr>
            <a:t> like baseball, soccer, yoga, art, theatre, etc</a:t>
          </a:r>
          <a:r>
            <a:rPr lang="en-US" sz="2600" kern="1200" dirty="0">
              <a:solidFill>
                <a:schemeClr val="bg1"/>
              </a:solidFill>
            </a:rPr>
            <a:t>.</a:t>
          </a:r>
          <a:endParaRPr lang="en-US" sz="2600" b="0" kern="1200" dirty="0">
            <a:solidFill>
              <a:schemeClr val="bg1"/>
            </a:solidFill>
          </a:endParaRPr>
        </a:p>
        <a:p>
          <a:pPr marL="228600" lvl="1" indent="-228600" algn="just" defTabSz="1155700" rtl="0">
            <a:lnSpc>
              <a:spcPct val="90000"/>
            </a:lnSpc>
            <a:spcBef>
              <a:spcPct val="0"/>
            </a:spcBef>
            <a:spcAft>
              <a:spcPct val="20000"/>
            </a:spcAft>
            <a:buChar char="•"/>
          </a:pPr>
          <a:endParaRPr lang="en-US" sz="2600" b="0" kern="1200" dirty="0">
            <a:solidFill>
              <a:schemeClr val="bg1"/>
            </a:solidFill>
          </a:endParaRPr>
        </a:p>
      </dsp:txBody>
      <dsp:txXfrm>
        <a:off x="0" y="1005559"/>
        <a:ext cx="7772400" cy="2838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772400" cy="74353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dirty="0">
              <a:solidFill>
                <a:srgbClr val="009390"/>
              </a:solidFill>
            </a:rPr>
            <a:t>REQUEST FOR QUALIFICATIONS</a:t>
          </a:r>
        </a:p>
      </dsp:txBody>
      <dsp:txXfrm>
        <a:off x="36296" y="36296"/>
        <a:ext cx="7699808" cy="670943"/>
      </dsp:txXfrm>
    </dsp:sp>
    <dsp:sp modelId="{208EDF28-1D43-49F4-AD0E-84C421C679A0}">
      <dsp:nvSpPr>
        <dsp:cNvPr id="0" name=""/>
        <dsp:cNvSpPr/>
      </dsp:nvSpPr>
      <dsp:spPr>
        <a:xfrm>
          <a:off x="0" y="800430"/>
          <a:ext cx="7772400" cy="254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9370" rIns="220472" bIns="3937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solidFill>
                <a:schemeClr val="bg1"/>
              </a:solidFill>
            </a:rPr>
            <a:t>RFQs are used to purchase certain professional services that the law (Florida Statutes) requires the vendor be selected based only on their qualifications or experience, and that </a:t>
          </a:r>
          <a:r>
            <a:rPr lang="en-US" sz="2400" b="1" kern="1200" dirty="0">
              <a:solidFill>
                <a:schemeClr val="bg1"/>
              </a:solidFill>
            </a:rPr>
            <a:t>no pricing information </a:t>
          </a:r>
          <a:r>
            <a:rPr lang="en-US" sz="2400" kern="1200" dirty="0">
              <a:solidFill>
                <a:schemeClr val="bg1"/>
              </a:solidFill>
            </a:rPr>
            <a:t>is submitted or considered during selection. Examples are engineering services, architects, etc.</a:t>
          </a:r>
          <a:endParaRPr lang="en-US" sz="2400" b="0" kern="1200" dirty="0">
            <a:solidFill>
              <a:schemeClr val="bg1"/>
            </a:solidFill>
          </a:endParaRPr>
        </a:p>
        <a:p>
          <a:pPr marL="228600" lvl="1" indent="-228600" algn="just" defTabSz="1066800" rtl="0">
            <a:lnSpc>
              <a:spcPct val="90000"/>
            </a:lnSpc>
            <a:spcBef>
              <a:spcPct val="0"/>
            </a:spcBef>
            <a:spcAft>
              <a:spcPct val="20000"/>
            </a:spcAft>
            <a:buChar char="•"/>
          </a:pPr>
          <a:endParaRPr lang="en-US" sz="2400" b="0" kern="1200" dirty="0">
            <a:solidFill>
              <a:schemeClr val="bg1"/>
            </a:solidFill>
          </a:endParaRPr>
        </a:p>
      </dsp:txBody>
      <dsp:txXfrm>
        <a:off x="0" y="800430"/>
        <a:ext cx="7772400" cy="25485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829550" cy="74353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dirty="0">
              <a:solidFill>
                <a:srgbClr val="009390"/>
              </a:solidFill>
            </a:rPr>
            <a:t>WHERE TO FIND CITY BIDS</a:t>
          </a:r>
        </a:p>
      </dsp:txBody>
      <dsp:txXfrm>
        <a:off x="36296" y="36296"/>
        <a:ext cx="7756958" cy="670943"/>
      </dsp:txXfrm>
    </dsp:sp>
    <dsp:sp modelId="{208EDF28-1D43-49F4-AD0E-84C421C679A0}">
      <dsp:nvSpPr>
        <dsp:cNvPr id="0" name=""/>
        <dsp:cNvSpPr/>
      </dsp:nvSpPr>
      <dsp:spPr>
        <a:xfrm>
          <a:off x="0" y="762886"/>
          <a:ext cx="7829550" cy="327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88" tIns="39370" rIns="220472" bIns="3937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solidFill>
                <a:schemeClr val="bg1"/>
              </a:solidFill>
            </a:rPr>
            <a:t>City Solicitations (Bids) are posted and made available through the following resources:</a:t>
          </a:r>
          <a:endParaRPr lang="en-US" sz="2400" b="0" kern="1200" dirty="0">
            <a:solidFill>
              <a:schemeClr val="bg1"/>
            </a:solidFill>
          </a:endParaRPr>
        </a:p>
        <a:p>
          <a:pPr marL="457200" lvl="2" indent="-228600" algn="just" defTabSz="1066800" rtl="0">
            <a:lnSpc>
              <a:spcPct val="90000"/>
            </a:lnSpc>
            <a:spcBef>
              <a:spcPct val="0"/>
            </a:spcBef>
            <a:spcAft>
              <a:spcPct val="20000"/>
            </a:spcAft>
            <a:buChar char="•"/>
          </a:pPr>
          <a:r>
            <a:rPr lang="en-US" sz="2400" b="0" kern="1200" dirty="0">
              <a:solidFill>
                <a:schemeClr val="tx1"/>
              </a:solidFill>
            </a:rPr>
            <a:t>		</a:t>
          </a:r>
          <a:r>
            <a:rPr lang="en-US" sz="2400" b="0" kern="1200" dirty="0">
              <a:solidFill>
                <a:schemeClr val="bg1"/>
              </a:solidFill>
            </a:rPr>
            <a:t>OpenGov (e-procurement provider)</a:t>
          </a:r>
        </a:p>
        <a:p>
          <a:pPr marL="685800" lvl="3" indent="-228600" algn="just" defTabSz="1066800" rtl="0">
            <a:lnSpc>
              <a:spcPct val="90000"/>
            </a:lnSpc>
            <a:spcBef>
              <a:spcPct val="0"/>
            </a:spcBef>
            <a:spcAft>
              <a:spcPct val="20000"/>
            </a:spcAft>
            <a:buChar char="•"/>
          </a:pPr>
          <a:r>
            <a:rPr lang="en-US" sz="2400" b="0" kern="1200" dirty="0">
              <a:solidFill>
                <a:schemeClr val="bg1"/>
              </a:solidFill>
            </a:rPr>
            <a:t>		City’s website (Procurement Management  			webpage)</a:t>
          </a:r>
        </a:p>
        <a:p>
          <a:pPr marL="685800" lvl="3" indent="-228600" algn="just" defTabSz="1066800" rtl="0">
            <a:lnSpc>
              <a:spcPct val="90000"/>
            </a:lnSpc>
            <a:spcBef>
              <a:spcPct val="0"/>
            </a:spcBef>
            <a:spcAft>
              <a:spcPct val="20000"/>
            </a:spcAft>
            <a:buChar char="•"/>
          </a:pPr>
          <a:endParaRPr lang="en-US" sz="2400" b="0" kern="1200" dirty="0">
            <a:solidFill>
              <a:schemeClr val="bg1"/>
            </a:solidFill>
          </a:endParaRPr>
        </a:p>
        <a:p>
          <a:pPr marL="228600" lvl="1" indent="-228600" algn="just" defTabSz="1066800" rtl="0">
            <a:lnSpc>
              <a:spcPct val="90000"/>
            </a:lnSpc>
            <a:spcBef>
              <a:spcPct val="0"/>
            </a:spcBef>
            <a:spcAft>
              <a:spcPct val="20000"/>
            </a:spcAft>
            <a:buChar char="•"/>
          </a:pPr>
          <a:endParaRPr lang="en-US" sz="2400" b="0" kern="1200" dirty="0">
            <a:solidFill>
              <a:schemeClr val="tx1"/>
            </a:solidFill>
          </a:endParaRPr>
        </a:p>
      </dsp:txBody>
      <dsp:txXfrm>
        <a:off x="0" y="762886"/>
        <a:ext cx="7829550" cy="32754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35593"/>
          <a:ext cx="7658100" cy="90629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WHO IS A “</a:t>
          </a:r>
          <a:r>
            <a:rPr lang="en-US" sz="3200" b="1" kern="1200" dirty="0">
              <a:solidFill>
                <a:srgbClr val="009390"/>
              </a:solidFill>
            </a:rPr>
            <a:t>RESPONSIVE</a:t>
          </a:r>
          <a:r>
            <a:rPr lang="en-US" sz="3200" b="1" kern="1200" dirty="0">
              <a:solidFill>
                <a:schemeClr val="tx1"/>
              </a:solidFill>
            </a:rPr>
            <a:t>” BIDDER?</a:t>
          </a:r>
        </a:p>
      </dsp:txBody>
      <dsp:txXfrm>
        <a:off x="44242" y="79835"/>
        <a:ext cx="7569616" cy="817812"/>
      </dsp:txXfrm>
    </dsp:sp>
    <dsp:sp modelId="{208EDF28-1D43-49F4-AD0E-84C421C679A0}">
      <dsp:nvSpPr>
        <dsp:cNvPr id="0" name=""/>
        <dsp:cNvSpPr/>
      </dsp:nvSpPr>
      <dsp:spPr>
        <a:xfrm>
          <a:off x="0" y="1107898"/>
          <a:ext cx="7658100"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45"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solidFill>
                <a:schemeClr val="bg1"/>
              </a:solidFill>
            </a:rPr>
            <a:t>A </a:t>
          </a:r>
          <a:r>
            <a:rPr lang="en-US" sz="2400" u="sng" kern="1200" dirty="0">
              <a:solidFill>
                <a:schemeClr val="bg1"/>
              </a:solidFill>
            </a:rPr>
            <a:t>RESPONSIVE</a:t>
          </a:r>
          <a:r>
            <a:rPr lang="en-US" sz="2400" kern="1200" dirty="0">
              <a:solidFill>
                <a:schemeClr val="bg1"/>
              </a:solidFill>
            </a:rPr>
            <a:t> BIDDER OR PROPOSER IS:</a:t>
          </a:r>
          <a:r>
            <a:rPr lang="en-US" sz="2400" i="1" kern="1200" dirty="0">
              <a:solidFill>
                <a:srgbClr val="0070C0"/>
              </a:solidFill>
            </a:rPr>
            <a:t>	</a:t>
          </a:r>
          <a:endParaRPr lang="en-US" sz="2400" b="0" kern="1200" dirty="0">
            <a:solidFill>
              <a:schemeClr val="bg1"/>
            </a:solidFill>
          </a:endParaRPr>
        </a:p>
        <a:p>
          <a:pPr marL="228600" lvl="1" indent="-228600" algn="just" defTabSz="1066800" rtl="0">
            <a:lnSpc>
              <a:spcPct val="90000"/>
            </a:lnSpc>
            <a:spcBef>
              <a:spcPct val="0"/>
            </a:spcBef>
            <a:spcAft>
              <a:spcPct val="20000"/>
            </a:spcAft>
            <a:buFontTx/>
            <a:buNone/>
          </a:pPr>
          <a:r>
            <a:rPr lang="en-US" sz="2400" i="0" kern="1200" dirty="0">
              <a:solidFill>
                <a:schemeClr val="bg1"/>
              </a:solidFill>
            </a:rPr>
            <a:t>   a Bidder or Proposer whose Bid or Proposal conforms in all material respects to the terms and conditions included in the Invitation to Bid or Request for Proposals.</a:t>
          </a:r>
          <a:endParaRPr lang="en-US" sz="2400" b="0" kern="1200" dirty="0">
            <a:solidFill>
              <a:schemeClr val="bg1"/>
            </a:solidFill>
          </a:endParaRPr>
        </a:p>
        <a:p>
          <a:pPr marL="228600" lvl="1" indent="-228600" algn="just" defTabSz="1066800" rtl="0">
            <a:lnSpc>
              <a:spcPct val="90000"/>
            </a:lnSpc>
            <a:spcBef>
              <a:spcPct val="0"/>
            </a:spcBef>
            <a:spcAft>
              <a:spcPct val="20000"/>
            </a:spcAft>
            <a:buChar char="•"/>
          </a:pPr>
          <a:endParaRPr lang="en-US" sz="2400" b="0" kern="1200" dirty="0">
            <a:solidFill>
              <a:srgbClr val="FF0000"/>
            </a:solidFill>
          </a:endParaRPr>
        </a:p>
        <a:p>
          <a:pPr marL="228600" lvl="1" indent="-228600" algn="ctr" defTabSz="1066800" rtl="0">
            <a:lnSpc>
              <a:spcPct val="90000"/>
            </a:lnSpc>
            <a:spcBef>
              <a:spcPct val="0"/>
            </a:spcBef>
            <a:spcAft>
              <a:spcPct val="20000"/>
            </a:spcAft>
            <a:buChar char="•"/>
          </a:pPr>
          <a:endParaRPr lang="en-US" sz="2400" b="0" kern="1200" dirty="0">
            <a:solidFill>
              <a:srgbClr val="FF0000"/>
            </a:solidFill>
          </a:endParaRPr>
        </a:p>
      </dsp:txBody>
      <dsp:txXfrm>
        <a:off x="0" y="1107898"/>
        <a:ext cx="7658100" cy="2691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715250" cy="90629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WHO IS A </a:t>
          </a:r>
          <a:r>
            <a:rPr lang="en-US" sz="3200" b="1" kern="1200" dirty="0">
              <a:solidFill>
                <a:srgbClr val="009390"/>
              </a:solidFill>
            </a:rPr>
            <a:t>“RESPONSIBLE” </a:t>
          </a:r>
          <a:r>
            <a:rPr lang="en-US" sz="3200" b="1" kern="1200" dirty="0">
              <a:solidFill>
                <a:schemeClr val="tx1"/>
              </a:solidFill>
            </a:rPr>
            <a:t>BIDDER?</a:t>
          </a:r>
        </a:p>
      </dsp:txBody>
      <dsp:txXfrm>
        <a:off x="44242" y="44242"/>
        <a:ext cx="7626766" cy="817812"/>
      </dsp:txXfrm>
    </dsp:sp>
    <dsp:sp modelId="{208EDF28-1D43-49F4-AD0E-84C421C679A0}">
      <dsp:nvSpPr>
        <dsp:cNvPr id="0" name=""/>
        <dsp:cNvSpPr/>
      </dsp:nvSpPr>
      <dsp:spPr>
        <a:xfrm>
          <a:off x="0" y="939710"/>
          <a:ext cx="7715250"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59"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US" sz="2400" i="0" kern="1200" dirty="0">
              <a:solidFill>
                <a:schemeClr val="bg1"/>
              </a:solidFill>
            </a:rPr>
            <a:t>A </a:t>
          </a:r>
          <a:r>
            <a:rPr lang="en-US" sz="2400" i="0" u="sng" kern="1200" dirty="0">
              <a:solidFill>
                <a:schemeClr val="bg1"/>
              </a:solidFill>
            </a:rPr>
            <a:t>RESPONSIBLE</a:t>
          </a:r>
          <a:r>
            <a:rPr lang="en-US" sz="2400" i="0" kern="1200" dirty="0">
              <a:solidFill>
                <a:schemeClr val="bg1"/>
              </a:solidFill>
            </a:rPr>
            <a:t> BIDDER OR PROPOSER IS:</a:t>
          </a:r>
          <a:r>
            <a:rPr lang="en-US" sz="2400" i="0" kern="1200" dirty="0">
              <a:solidFill>
                <a:srgbClr val="0070C0"/>
              </a:solidFill>
            </a:rPr>
            <a:t>	</a:t>
          </a:r>
          <a:endParaRPr lang="en-US" sz="2400" b="0" i="0" kern="1200" dirty="0">
            <a:solidFill>
              <a:schemeClr val="tx1"/>
            </a:solidFill>
          </a:endParaRPr>
        </a:p>
        <a:p>
          <a:pPr marL="228600" lvl="1" indent="-228600" algn="just" defTabSz="1066800" rtl="0">
            <a:lnSpc>
              <a:spcPct val="90000"/>
            </a:lnSpc>
            <a:spcBef>
              <a:spcPct val="0"/>
            </a:spcBef>
            <a:spcAft>
              <a:spcPct val="20000"/>
            </a:spcAft>
            <a:buNone/>
          </a:pPr>
          <a:r>
            <a:rPr lang="en-US" sz="2400" i="0" kern="1200" dirty="0">
              <a:solidFill>
                <a:schemeClr val="bg1"/>
              </a:solidFill>
            </a:rPr>
            <a:t>   a Bidder or Proposer who has the capability, in all respects, to perform in full the contract requirements, as stated in the Invitation to Bid or Request for Proposals, and the integrity and reliability that will assure good-faith performance.</a:t>
          </a:r>
          <a:endParaRPr lang="en-US" sz="2400" b="0" i="0" kern="1200" dirty="0">
            <a:solidFill>
              <a:schemeClr val="tx1"/>
            </a:solidFill>
          </a:endParaRPr>
        </a:p>
        <a:p>
          <a:pPr marL="228600" lvl="1" indent="-228600" algn="just" defTabSz="1066800" rtl="0">
            <a:lnSpc>
              <a:spcPct val="90000"/>
            </a:lnSpc>
            <a:spcBef>
              <a:spcPct val="0"/>
            </a:spcBef>
            <a:spcAft>
              <a:spcPct val="20000"/>
            </a:spcAft>
            <a:buChar char="•"/>
          </a:pPr>
          <a:endParaRPr lang="en-US" sz="2400" b="0" kern="1200" dirty="0">
            <a:solidFill>
              <a:srgbClr val="FF0000"/>
            </a:solidFill>
          </a:endParaRPr>
        </a:p>
        <a:p>
          <a:pPr marL="228600" lvl="1" indent="-228600" algn="ctr" defTabSz="1066800" rtl="0">
            <a:lnSpc>
              <a:spcPct val="90000"/>
            </a:lnSpc>
            <a:spcBef>
              <a:spcPct val="0"/>
            </a:spcBef>
            <a:spcAft>
              <a:spcPct val="20000"/>
            </a:spcAft>
            <a:buChar char="•"/>
          </a:pPr>
          <a:endParaRPr lang="en-US" sz="2400" b="0" kern="1200" dirty="0">
            <a:solidFill>
              <a:srgbClr val="FF0000"/>
            </a:solidFill>
          </a:endParaRPr>
        </a:p>
      </dsp:txBody>
      <dsp:txXfrm>
        <a:off x="0" y="939710"/>
        <a:ext cx="7715250" cy="30273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715250" cy="41829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9390"/>
              </a:solidFill>
            </a:rPr>
            <a:t>HOW ARE CONTRACTS AWARDED?</a:t>
          </a:r>
        </a:p>
      </dsp:txBody>
      <dsp:txXfrm>
        <a:off x="20419" y="20419"/>
        <a:ext cx="7674412" cy="377452"/>
      </dsp:txXfrm>
    </dsp:sp>
    <dsp:sp modelId="{208EDF28-1D43-49F4-AD0E-84C421C679A0}">
      <dsp:nvSpPr>
        <dsp:cNvPr id="0" name=""/>
        <dsp:cNvSpPr/>
      </dsp:nvSpPr>
      <dsp:spPr>
        <a:xfrm>
          <a:off x="0" y="429195"/>
          <a:ext cx="7715250" cy="35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59"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solidFill>
                <a:schemeClr val="bg1"/>
              </a:solidFill>
            </a:rPr>
            <a:t>The City award contracts to the </a:t>
          </a:r>
          <a:r>
            <a:rPr lang="en-US" sz="2400" b="1" u="sng" kern="1200" dirty="0">
              <a:solidFill>
                <a:schemeClr val="bg1"/>
              </a:solidFill>
            </a:rPr>
            <a:t>responsive and responsible vendor</a:t>
          </a:r>
          <a:r>
            <a:rPr lang="en-US" sz="2400" b="1" kern="1200" dirty="0">
              <a:solidFill>
                <a:schemeClr val="bg1"/>
              </a:solidFill>
            </a:rPr>
            <a:t>,</a:t>
          </a:r>
          <a:r>
            <a:rPr lang="en-US" sz="2400" kern="1200" dirty="0">
              <a:solidFill>
                <a:schemeClr val="bg1"/>
              </a:solidFill>
            </a:rPr>
            <a:t> based on the Method of Award in the Solicitation.  The Methods of Award include:</a:t>
          </a:r>
          <a:endParaRPr lang="en-US" sz="2400" b="0" kern="1200" dirty="0">
            <a:solidFill>
              <a:schemeClr val="bg1"/>
            </a:solidFill>
          </a:endParaRPr>
        </a:p>
        <a:p>
          <a:pPr marL="228600" lvl="1" indent="-228600" algn="just" defTabSz="1066800">
            <a:lnSpc>
              <a:spcPct val="90000"/>
            </a:lnSpc>
            <a:spcBef>
              <a:spcPct val="0"/>
            </a:spcBef>
            <a:spcAft>
              <a:spcPct val="20000"/>
            </a:spcAft>
            <a:buChar char="•"/>
          </a:pPr>
          <a:r>
            <a:rPr lang="en-US" sz="2400" kern="1200" dirty="0">
              <a:solidFill>
                <a:schemeClr val="bg1"/>
              </a:solidFill>
            </a:rPr>
            <a:t>Lowest price offered.</a:t>
          </a:r>
        </a:p>
        <a:p>
          <a:pPr marL="228600" lvl="1" indent="-228600" algn="just" defTabSz="1066800">
            <a:lnSpc>
              <a:spcPct val="90000"/>
            </a:lnSpc>
            <a:spcBef>
              <a:spcPct val="0"/>
            </a:spcBef>
            <a:spcAft>
              <a:spcPct val="20000"/>
            </a:spcAft>
            <a:buChar char="•"/>
          </a:pPr>
          <a:r>
            <a:rPr lang="en-US" sz="2400" kern="1200" dirty="0">
              <a:solidFill>
                <a:schemeClr val="bg1"/>
              </a:solidFill>
            </a:rPr>
            <a:t>Highest discount.</a:t>
          </a:r>
        </a:p>
        <a:p>
          <a:pPr marL="228600" lvl="1" indent="-228600" algn="just" defTabSz="1066800">
            <a:lnSpc>
              <a:spcPct val="90000"/>
            </a:lnSpc>
            <a:spcBef>
              <a:spcPct val="0"/>
            </a:spcBef>
            <a:spcAft>
              <a:spcPct val="20000"/>
            </a:spcAft>
            <a:buChar char="•"/>
          </a:pPr>
          <a:r>
            <a:rPr lang="en-US" sz="2400" kern="1200" dirty="0">
              <a:solidFill>
                <a:schemeClr val="bg1"/>
              </a:solidFill>
            </a:rPr>
            <a:t>Highest ranked vendor based on evaluation scores.</a:t>
          </a:r>
        </a:p>
        <a:p>
          <a:pPr marL="228600" lvl="1" indent="-228600" algn="just" defTabSz="1066800">
            <a:lnSpc>
              <a:spcPct val="90000"/>
            </a:lnSpc>
            <a:spcBef>
              <a:spcPct val="0"/>
            </a:spcBef>
            <a:spcAft>
              <a:spcPct val="20000"/>
            </a:spcAft>
            <a:buChar char="•"/>
          </a:pPr>
          <a:r>
            <a:rPr lang="en-US" sz="2400" kern="1200" dirty="0">
              <a:solidFill>
                <a:schemeClr val="bg1"/>
              </a:solidFill>
            </a:rPr>
            <a:t>Most qualified based on evaluation criteria.</a:t>
          </a:r>
        </a:p>
        <a:p>
          <a:pPr marL="228600" lvl="1" indent="-228600" algn="just" defTabSz="1066800" rtl="0">
            <a:lnSpc>
              <a:spcPct val="90000"/>
            </a:lnSpc>
            <a:spcBef>
              <a:spcPct val="0"/>
            </a:spcBef>
            <a:spcAft>
              <a:spcPct val="20000"/>
            </a:spcAft>
            <a:buChar char="•"/>
          </a:pPr>
          <a:endParaRPr lang="en-US" sz="2400" b="0" kern="1200" dirty="0">
            <a:solidFill>
              <a:srgbClr val="FF0000"/>
            </a:solidFill>
          </a:endParaRPr>
        </a:p>
        <a:p>
          <a:pPr marL="228600" lvl="1" indent="-228600" algn="ctr" defTabSz="1066800" rtl="0">
            <a:lnSpc>
              <a:spcPct val="90000"/>
            </a:lnSpc>
            <a:spcBef>
              <a:spcPct val="0"/>
            </a:spcBef>
            <a:spcAft>
              <a:spcPct val="20000"/>
            </a:spcAft>
            <a:buChar char="•"/>
          </a:pPr>
          <a:endParaRPr lang="en-US" sz="2400" b="0" kern="1200" dirty="0">
            <a:solidFill>
              <a:srgbClr val="FF0000"/>
            </a:solidFill>
          </a:endParaRPr>
        </a:p>
      </dsp:txBody>
      <dsp:txXfrm>
        <a:off x="0" y="429195"/>
        <a:ext cx="7715250" cy="35604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658100" cy="50613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9390"/>
              </a:solidFill>
            </a:rPr>
            <a:t>CONE OF SILENCE</a:t>
          </a:r>
        </a:p>
      </dsp:txBody>
      <dsp:txXfrm>
        <a:off x="24707" y="24707"/>
        <a:ext cx="7608686" cy="456717"/>
      </dsp:txXfrm>
    </dsp:sp>
    <dsp:sp modelId="{208EDF28-1D43-49F4-AD0E-84C421C679A0}">
      <dsp:nvSpPr>
        <dsp:cNvPr id="0" name=""/>
        <dsp:cNvSpPr/>
      </dsp:nvSpPr>
      <dsp:spPr>
        <a:xfrm>
          <a:off x="0" y="509718"/>
          <a:ext cx="7658100" cy="357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45" tIns="29210" rIns="163576" bIns="29210" numCol="1" spcCol="1270" anchor="t" anchorCtr="0">
          <a:noAutofit/>
        </a:bodyPr>
        <a:lstStyle/>
        <a:p>
          <a:pPr marL="228600" lvl="1" indent="-228600" algn="just" defTabSz="1022350" rtl="0">
            <a:lnSpc>
              <a:spcPct val="90000"/>
            </a:lnSpc>
            <a:spcBef>
              <a:spcPct val="0"/>
            </a:spcBef>
            <a:spcAft>
              <a:spcPct val="20000"/>
            </a:spcAft>
            <a:buChar char="•"/>
          </a:pPr>
          <a:r>
            <a:rPr lang="en-US" sz="2300" kern="1200" dirty="0">
              <a:solidFill>
                <a:schemeClr val="bg1"/>
              </a:solidFill>
            </a:rPr>
            <a:t>Pursuant to Section 2-355 of Palm Beach County Ordinance No. 2011-039, and the purchasing policies of the City of Palm Beach Gardens, all Solicitations, once advertised and until the appropriate authority has approved an award recommendation, are under the “Cone of Silence”.   This limits and requires documentation of communications between potential vendors and/or bidders or proposers on City Solicitations, to the City’s professional staff, and City Council members. </a:t>
          </a:r>
          <a:endParaRPr lang="en-US" sz="2300" b="0" kern="1200" dirty="0">
            <a:solidFill>
              <a:schemeClr val="bg1"/>
            </a:solidFill>
          </a:endParaRPr>
        </a:p>
        <a:p>
          <a:pPr marL="228600" lvl="1" indent="-228600" algn="just" defTabSz="1022350" rtl="0">
            <a:lnSpc>
              <a:spcPct val="90000"/>
            </a:lnSpc>
            <a:spcBef>
              <a:spcPct val="0"/>
            </a:spcBef>
            <a:spcAft>
              <a:spcPct val="20000"/>
            </a:spcAft>
            <a:buChar char="•"/>
          </a:pPr>
          <a:endParaRPr lang="en-US" sz="2300" b="0" kern="1200" dirty="0">
            <a:solidFill>
              <a:schemeClr val="bg1"/>
            </a:solidFill>
          </a:endParaRPr>
        </a:p>
        <a:p>
          <a:pPr marL="228600" lvl="1" indent="-228600" algn="ctr" defTabSz="1022350" rtl="0">
            <a:lnSpc>
              <a:spcPct val="90000"/>
            </a:lnSpc>
            <a:spcBef>
              <a:spcPct val="0"/>
            </a:spcBef>
            <a:spcAft>
              <a:spcPct val="20000"/>
            </a:spcAft>
            <a:buChar char="•"/>
          </a:pPr>
          <a:endParaRPr lang="en-US" sz="2300" b="0" kern="1200" dirty="0">
            <a:solidFill>
              <a:schemeClr val="bg1"/>
            </a:solidFill>
          </a:endParaRPr>
        </a:p>
      </dsp:txBody>
      <dsp:txXfrm>
        <a:off x="0" y="509718"/>
        <a:ext cx="7658100" cy="35736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954663" cy="60201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9390"/>
              </a:solidFill>
            </a:rPr>
            <a:t>PURCHASING CARD PROGRAM</a:t>
          </a:r>
        </a:p>
      </dsp:txBody>
      <dsp:txXfrm>
        <a:off x="29388" y="29388"/>
        <a:ext cx="7895887" cy="543235"/>
      </dsp:txXfrm>
    </dsp:sp>
    <dsp:sp modelId="{208EDF28-1D43-49F4-AD0E-84C421C679A0}">
      <dsp:nvSpPr>
        <dsp:cNvPr id="0" name=""/>
        <dsp:cNvSpPr/>
      </dsp:nvSpPr>
      <dsp:spPr>
        <a:xfrm>
          <a:off x="0" y="711495"/>
          <a:ext cx="7954663" cy="3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561" tIns="20320" rIns="113792" bIns="20320" numCol="1" spcCol="1270" anchor="t" anchorCtr="0">
          <a:noAutofit/>
        </a:bodyPr>
        <a:lstStyle/>
        <a:p>
          <a:pPr marL="171450" lvl="1" indent="-171450" algn="just" defTabSz="711200" rtl="0">
            <a:lnSpc>
              <a:spcPct val="90000"/>
            </a:lnSpc>
            <a:spcBef>
              <a:spcPct val="0"/>
            </a:spcBef>
            <a:spcAft>
              <a:spcPts val="0"/>
            </a:spcAft>
            <a:buChar char="•"/>
          </a:pPr>
          <a:r>
            <a:rPr lang="en-US" sz="1600" kern="1200" dirty="0">
              <a:solidFill>
                <a:schemeClr val="bg1"/>
              </a:solidFill>
            </a:rPr>
            <a:t>Several members of the City’s staff have been assigned purchasing cards to allow them to make purchases on behalf of the City.  There are restrictions on the use of the cards, and regular monthly and quarterly audits are conducted by the Procurement and Finance Departments.</a:t>
          </a:r>
          <a:endParaRPr lang="en-US" sz="1600" b="0" kern="1200" dirty="0">
            <a:solidFill>
              <a:schemeClr val="bg1"/>
            </a:solidFill>
          </a:endParaRPr>
        </a:p>
        <a:p>
          <a:pPr marL="171450" lvl="1" indent="-171450" algn="just" defTabSz="711200">
            <a:lnSpc>
              <a:spcPct val="90000"/>
            </a:lnSpc>
            <a:spcBef>
              <a:spcPct val="0"/>
            </a:spcBef>
            <a:spcAft>
              <a:spcPts val="0"/>
            </a:spcAft>
            <a:buChar char="•"/>
          </a:pPr>
          <a:endParaRPr lang="en-US" sz="1600" kern="1200" dirty="0">
            <a:solidFill>
              <a:schemeClr val="bg1"/>
            </a:solidFill>
          </a:endParaRPr>
        </a:p>
        <a:p>
          <a:pPr marL="171450" lvl="1" indent="-171450" algn="just" defTabSz="711200">
            <a:lnSpc>
              <a:spcPct val="90000"/>
            </a:lnSpc>
            <a:spcBef>
              <a:spcPct val="0"/>
            </a:spcBef>
            <a:spcAft>
              <a:spcPts val="0"/>
            </a:spcAft>
            <a:buChar char="•"/>
          </a:pPr>
          <a:r>
            <a:rPr lang="en-US" sz="1600" kern="1200" dirty="0">
              <a:solidFill>
                <a:schemeClr val="bg1"/>
              </a:solidFill>
            </a:rPr>
            <a:t>The purchases are usually below the Small Purchases threshold of </a:t>
          </a:r>
          <a:r>
            <a:rPr lang="en-US" sz="1600" b="1" kern="1200" dirty="0">
              <a:solidFill>
                <a:schemeClr val="bg1"/>
              </a:solidFill>
            </a:rPr>
            <a:t>$25,000</a:t>
          </a:r>
          <a:r>
            <a:rPr lang="en-US" sz="1600" kern="1200" dirty="0">
              <a:solidFill>
                <a:schemeClr val="bg1"/>
              </a:solidFill>
            </a:rPr>
            <a:t>.  Any p-card purchase </a:t>
          </a:r>
          <a:r>
            <a:rPr lang="en-US" sz="1600" b="1" u="sng" kern="1200" dirty="0">
              <a:solidFill>
                <a:schemeClr val="bg1"/>
              </a:solidFill>
            </a:rPr>
            <a:t>above that threshold requires at least 3 quotes </a:t>
          </a:r>
          <a:r>
            <a:rPr lang="en-US" sz="1600" kern="1200" dirty="0">
              <a:solidFill>
                <a:schemeClr val="bg1"/>
              </a:solidFill>
            </a:rPr>
            <a:t>and prior approval from the Procurement Management Office.</a:t>
          </a:r>
        </a:p>
        <a:p>
          <a:pPr marL="171450" lvl="1" indent="-171450" algn="just" defTabSz="711200">
            <a:lnSpc>
              <a:spcPct val="90000"/>
            </a:lnSpc>
            <a:spcBef>
              <a:spcPct val="0"/>
            </a:spcBef>
            <a:spcAft>
              <a:spcPts val="0"/>
            </a:spcAft>
            <a:buChar char="•"/>
          </a:pPr>
          <a:endParaRPr lang="en-US" sz="1600" kern="1200" dirty="0">
            <a:solidFill>
              <a:schemeClr val="bg1"/>
            </a:solidFill>
          </a:endParaRPr>
        </a:p>
        <a:p>
          <a:pPr marL="171450" lvl="1" indent="-171450" algn="just" defTabSz="711200">
            <a:lnSpc>
              <a:spcPct val="90000"/>
            </a:lnSpc>
            <a:spcBef>
              <a:spcPct val="0"/>
            </a:spcBef>
            <a:spcAft>
              <a:spcPts val="0"/>
            </a:spcAft>
            <a:buChar char="•"/>
          </a:pPr>
          <a:r>
            <a:rPr lang="en-US" sz="1600" kern="1200" dirty="0">
              <a:solidFill>
                <a:schemeClr val="bg1"/>
              </a:solidFill>
            </a:rPr>
            <a:t>City employees who have purchasing cards have been trained in the proper use of the purchasing card.</a:t>
          </a:r>
        </a:p>
        <a:p>
          <a:pPr marL="171450" lvl="1" indent="-171450" algn="just" defTabSz="711200">
            <a:lnSpc>
              <a:spcPct val="90000"/>
            </a:lnSpc>
            <a:spcBef>
              <a:spcPct val="0"/>
            </a:spcBef>
            <a:spcAft>
              <a:spcPts val="0"/>
            </a:spcAft>
            <a:buChar char="•"/>
          </a:pPr>
          <a:endParaRPr lang="en-US" sz="1600" kern="1200" dirty="0">
            <a:solidFill>
              <a:schemeClr val="bg1"/>
            </a:solidFill>
          </a:endParaRPr>
        </a:p>
        <a:p>
          <a:pPr marL="171450" lvl="1" indent="-171450" algn="just" defTabSz="711200">
            <a:lnSpc>
              <a:spcPct val="90000"/>
            </a:lnSpc>
            <a:spcBef>
              <a:spcPct val="0"/>
            </a:spcBef>
            <a:spcAft>
              <a:spcPts val="0"/>
            </a:spcAft>
            <a:buChar char="•"/>
          </a:pPr>
          <a:r>
            <a:rPr lang="en-US" sz="1600" kern="1200" dirty="0">
              <a:solidFill>
                <a:schemeClr val="bg1"/>
              </a:solidFill>
            </a:rPr>
            <a:t>Misuse of the card can lead to employee termination and vendor debarment.</a:t>
          </a:r>
        </a:p>
        <a:p>
          <a:pPr marL="171450" lvl="1" indent="-171450" algn="ctr" defTabSz="711200" rtl="0">
            <a:lnSpc>
              <a:spcPct val="90000"/>
            </a:lnSpc>
            <a:spcBef>
              <a:spcPct val="0"/>
            </a:spcBef>
            <a:spcAft>
              <a:spcPct val="20000"/>
            </a:spcAft>
            <a:buChar char="•"/>
          </a:pPr>
          <a:endParaRPr lang="en-US" sz="1600" b="0" kern="1200" dirty="0">
            <a:solidFill>
              <a:schemeClr val="bg1"/>
            </a:solidFill>
          </a:endParaRPr>
        </a:p>
      </dsp:txBody>
      <dsp:txXfrm>
        <a:off x="0" y="711495"/>
        <a:ext cx="7954663" cy="31795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8255858" cy="34156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9390"/>
              </a:solidFill>
            </a:rPr>
            <a:t>NON-PERFORMANCE AND TERMINATION</a:t>
          </a:r>
        </a:p>
      </dsp:txBody>
      <dsp:txXfrm>
        <a:off x="16674" y="16674"/>
        <a:ext cx="8222510" cy="308221"/>
      </dsp:txXfrm>
    </dsp:sp>
    <dsp:sp modelId="{208EDF28-1D43-49F4-AD0E-84C421C679A0}">
      <dsp:nvSpPr>
        <dsp:cNvPr id="0" name=""/>
        <dsp:cNvSpPr/>
      </dsp:nvSpPr>
      <dsp:spPr>
        <a:xfrm>
          <a:off x="0" y="342792"/>
          <a:ext cx="8255858" cy="3485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123" tIns="20320" rIns="113792" bIns="20320" numCol="1" spcCol="1270" anchor="t" anchorCtr="0">
          <a:noAutofit/>
        </a:bodyPr>
        <a:lstStyle/>
        <a:p>
          <a:pPr marL="171450" lvl="1" indent="-171450" algn="just" defTabSz="711200" rtl="0">
            <a:lnSpc>
              <a:spcPct val="90000"/>
            </a:lnSpc>
            <a:spcBef>
              <a:spcPct val="0"/>
            </a:spcBef>
            <a:spcAft>
              <a:spcPts val="0"/>
            </a:spcAft>
            <a:buChar char="•"/>
          </a:pPr>
          <a:endParaRPr lang="en-US" sz="1600" b="0" kern="1200" dirty="0">
            <a:solidFill>
              <a:schemeClr val="bg1"/>
            </a:solidFill>
          </a:endParaRPr>
        </a:p>
        <a:p>
          <a:pPr marL="171450" lvl="1" indent="-171450" algn="just" defTabSz="711200" rtl="0">
            <a:lnSpc>
              <a:spcPct val="90000"/>
            </a:lnSpc>
            <a:spcBef>
              <a:spcPct val="0"/>
            </a:spcBef>
            <a:spcAft>
              <a:spcPts val="0"/>
            </a:spcAft>
            <a:buChar char="•"/>
          </a:pPr>
          <a:r>
            <a:rPr lang="en-US" sz="1600" kern="1200" dirty="0">
              <a:solidFill>
                <a:schemeClr val="bg1"/>
              </a:solidFill>
            </a:rPr>
            <a:t>The City will terminate vendors for non-performance, based on the provisions in the Contract and/or Agreement.</a:t>
          </a:r>
          <a:endParaRPr lang="en-US" sz="1600" b="0" kern="1200" dirty="0">
            <a:solidFill>
              <a:schemeClr val="bg1"/>
            </a:solidFill>
          </a:endParaRPr>
        </a:p>
        <a:p>
          <a:pPr marL="171450" lvl="1" indent="-171450" algn="just" defTabSz="711200" rtl="0">
            <a:lnSpc>
              <a:spcPct val="90000"/>
            </a:lnSpc>
            <a:spcBef>
              <a:spcPct val="0"/>
            </a:spcBef>
            <a:spcAft>
              <a:spcPts val="0"/>
            </a:spcAft>
            <a:buChar char="•"/>
          </a:pPr>
          <a:endParaRPr lang="en-US" sz="1600" b="0" kern="1200" dirty="0">
            <a:solidFill>
              <a:schemeClr val="bg1"/>
            </a:solidFill>
          </a:endParaRPr>
        </a:p>
        <a:p>
          <a:pPr marL="171450" lvl="1" indent="-171450" algn="just" defTabSz="711200" rtl="0">
            <a:lnSpc>
              <a:spcPct val="90000"/>
            </a:lnSpc>
            <a:spcBef>
              <a:spcPct val="0"/>
            </a:spcBef>
            <a:spcAft>
              <a:spcPts val="0"/>
            </a:spcAft>
            <a:buChar char="•"/>
          </a:pPr>
          <a:r>
            <a:rPr lang="en-US" sz="1600" kern="1200" dirty="0">
              <a:solidFill>
                <a:schemeClr val="bg1"/>
              </a:solidFill>
            </a:rPr>
            <a:t>Non-performance is noted and documented in writing.  Vendors are usually allowed the opportunity to cure the non-performance unless the situation is egregious.</a:t>
          </a:r>
          <a:endParaRPr lang="en-US" sz="1600" b="0" kern="1200" dirty="0">
            <a:solidFill>
              <a:schemeClr val="bg1"/>
            </a:solidFill>
          </a:endParaRPr>
        </a:p>
        <a:p>
          <a:pPr marL="171450" lvl="1" indent="-171450" algn="just" defTabSz="711200" rtl="0">
            <a:lnSpc>
              <a:spcPct val="90000"/>
            </a:lnSpc>
            <a:spcBef>
              <a:spcPct val="0"/>
            </a:spcBef>
            <a:spcAft>
              <a:spcPts val="0"/>
            </a:spcAft>
            <a:buChar char="•"/>
          </a:pPr>
          <a:endParaRPr lang="en-US" sz="1600" b="0" kern="1200" dirty="0">
            <a:solidFill>
              <a:schemeClr val="bg1"/>
            </a:solidFill>
          </a:endParaRPr>
        </a:p>
        <a:p>
          <a:pPr marL="171450" lvl="1" indent="-171450" algn="just" defTabSz="711200" rtl="0">
            <a:lnSpc>
              <a:spcPct val="90000"/>
            </a:lnSpc>
            <a:spcBef>
              <a:spcPct val="0"/>
            </a:spcBef>
            <a:spcAft>
              <a:spcPts val="0"/>
            </a:spcAft>
            <a:buChar char="•"/>
          </a:pPr>
          <a:r>
            <a:rPr lang="en-US" sz="1600" kern="1200" dirty="0">
              <a:solidFill>
                <a:schemeClr val="bg1"/>
              </a:solidFill>
            </a:rPr>
            <a:t>Vendors who are terminated from City contracts are placed on a list of terminated vendors, and the City </a:t>
          </a:r>
          <a:r>
            <a:rPr lang="en-US" sz="1600" u="sng" kern="1200" dirty="0">
              <a:solidFill>
                <a:schemeClr val="bg1"/>
              </a:solidFill>
            </a:rPr>
            <a:t>will not</a:t>
          </a:r>
          <a:r>
            <a:rPr lang="en-US" sz="1600" u="none" kern="1200" dirty="0">
              <a:solidFill>
                <a:schemeClr val="bg1"/>
              </a:solidFill>
            </a:rPr>
            <a:t> </a:t>
          </a:r>
          <a:r>
            <a:rPr lang="en-US" sz="1600" kern="1200" dirty="0">
              <a:solidFill>
                <a:schemeClr val="bg1"/>
              </a:solidFill>
            </a:rPr>
            <a:t>do business with that vendor </a:t>
          </a:r>
          <a:r>
            <a:rPr lang="en-US" sz="1600" b="1" u="sng" kern="1200" dirty="0">
              <a:solidFill>
                <a:schemeClr val="bg1"/>
              </a:solidFill>
            </a:rPr>
            <a:t>for at least 3 years</a:t>
          </a:r>
          <a:r>
            <a:rPr lang="en-US" sz="1600" kern="1200" dirty="0">
              <a:solidFill>
                <a:schemeClr val="bg1"/>
              </a:solidFill>
            </a:rPr>
            <a:t>.</a:t>
          </a:r>
          <a:endParaRPr lang="en-US" sz="1600" b="0" kern="1200" dirty="0">
            <a:solidFill>
              <a:schemeClr val="bg1"/>
            </a:solidFill>
          </a:endParaRPr>
        </a:p>
        <a:p>
          <a:pPr marL="171450" lvl="1" indent="-171450" algn="just" defTabSz="711200" rtl="0">
            <a:lnSpc>
              <a:spcPct val="90000"/>
            </a:lnSpc>
            <a:spcBef>
              <a:spcPct val="0"/>
            </a:spcBef>
            <a:spcAft>
              <a:spcPts val="0"/>
            </a:spcAft>
            <a:buChar char="•"/>
          </a:pPr>
          <a:endParaRPr lang="en-US" sz="1600" b="0" kern="1200" dirty="0">
            <a:solidFill>
              <a:schemeClr val="bg1"/>
            </a:solidFill>
          </a:endParaRPr>
        </a:p>
        <a:p>
          <a:pPr marL="171450" lvl="1" indent="-171450" algn="just" defTabSz="711200" rtl="0">
            <a:lnSpc>
              <a:spcPct val="90000"/>
            </a:lnSpc>
            <a:spcBef>
              <a:spcPct val="0"/>
            </a:spcBef>
            <a:spcAft>
              <a:spcPts val="0"/>
            </a:spcAft>
            <a:buChar char="•"/>
          </a:pPr>
          <a:r>
            <a:rPr lang="en-US" sz="1600" kern="1200" dirty="0">
              <a:solidFill>
                <a:schemeClr val="bg1"/>
              </a:solidFill>
            </a:rPr>
            <a:t>Vendor performance on City contracts and their interaction with City staff are also considered when responsibility determinations are made on future projects.</a:t>
          </a:r>
          <a:endParaRPr lang="en-US" sz="1600" b="0" kern="1200" dirty="0">
            <a:solidFill>
              <a:schemeClr val="bg1"/>
            </a:solidFill>
          </a:endParaRPr>
        </a:p>
      </dsp:txBody>
      <dsp:txXfrm>
        <a:off x="0" y="342792"/>
        <a:ext cx="8255858" cy="34850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8288295" cy="338857"/>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rgbClr val="009390"/>
              </a:solidFill>
            </a:rPr>
            <a:t>ETHICS AND STANDARDS OF CONDUCT</a:t>
          </a:r>
        </a:p>
      </dsp:txBody>
      <dsp:txXfrm>
        <a:off x="16542" y="16542"/>
        <a:ext cx="8255211" cy="305773"/>
      </dsp:txXfrm>
    </dsp:sp>
    <dsp:sp modelId="{208EDF28-1D43-49F4-AD0E-84C421C679A0}">
      <dsp:nvSpPr>
        <dsp:cNvPr id="0" name=""/>
        <dsp:cNvSpPr/>
      </dsp:nvSpPr>
      <dsp:spPr>
        <a:xfrm>
          <a:off x="0" y="340608"/>
          <a:ext cx="8288295" cy="3052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53" tIns="20320" rIns="113792" bIns="20320" numCol="1" spcCol="1270" anchor="t" anchorCtr="0">
          <a:noAutofit/>
        </a:bodyPr>
        <a:lstStyle/>
        <a:p>
          <a:pPr marL="171450" lvl="1" indent="-171450" algn="just" defTabSz="711200" rtl="0">
            <a:lnSpc>
              <a:spcPct val="90000"/>
            </a:lnSpc>
            <a:spcBef>
              <a:spcPct val="0"/>
            </a:spcBef>
            <a:spcAft>
              <a:spcPct val="20000"/>
            </a:spcAft>
            <a:buChar char="•"/>
          </a:pPr>
          <a:r>
            <a:rPr lang="en-US" sz="1600" kern="1200" dirty="0">
              <a:solidFill>
                <a:schemeClr val="bg1"/>
              </a:solidFill>
            </a:rPr>
            <a:t>The City has a strict </a:t>
          </a:r>
          <a:r>
            <a:rPr lang="en-US" sz="1600" b="1" kern="1200" dirty="0">
              <a:solidFill>
                <a:schemeClr val="bg1"/>
              </a:solidFill>
            </a:rPr>
            <a:t>NO GIFTS </a:t>
          </a:r>
          <a:r>
            <a:rPr lang="en-US" sz="1600" kern="1200" dirty="0">
              <a:solidFill>
                <a:schemeClr val="bg1"/>
              </a:solidFill>
            </a:rPr>
            <a:t>policy and a Vendor Code of Conduct.  The Vendor Code of Conduct establishes an expected standard of behavior, and is available for review on the Procurement Management’s webpage.</a:t>
          </a:r>
          <a:endParaRPr lang="en-US" sz="1600" b="0" kern="1200" dirty="0">
            <a:solidFill>
              <a:schemeClr val="bg1"/>
            </a:solidFill>
          </a:endParaRPr>
        </a:p>
        <a:p>
          <a:pPr marL="171450" lvl="1" indent="-171450" algn="just" defTabSz="711200">
            <a:lnSpc>
              <a:spcPct val="90000"/>
            </a:lnSpc>
            <a:spcBef>
              <a:spcPct val="0"/>
            </a:spcBef>
            <a:spcAft>
              <a:spcPct val="20000"/>
            </a:spcAft>
            <a:buChar char="•"/>
          </a:pPr>
          <a:endParaRPr lang="en-US" sz="1600" kern="1200" dirty="0">
            <a:solidFill>
              <a:schemeClr val="bg1"/>
            </a:solidFill>
          </a:endParaRPr>
        </a:p>
        <a:p>
          <a:pPr marL="171450" lvl="1" indent="-171450" algn="just" defTabSz="711200">
            <a:lnSpc>
              <a:spcPct val="90000"/>
            </a:lnSpc>
            <a:spcBef>
              <a:spcPct val="0"/>
            </a:spcBef>
            <a:spcAft>
              <a:spcPct val="20000"/>
            </a:spcAft>
            <a:buChar char="•"/>
          </a:pPr>
          <a:r>
            <a:rPr lang="en-US" sz="1600" b="1" kern="1200" dirty="0">
              <a:solidFill>
                <a:schemeClr val="bg1"/>
              </a:solidFill>
            </a:rPr>
            <a:t>Rude</a:t>
          </a:r>
          <a:r>
            <a:rPr lang="en-US" sz="1600" kern="1200" dirty="0">
              <a:solidFill>
                <a:schemeClr val="bg1"/>
              </a:solidFill>
            </a:rPr>
            <a:t> or </a:t>
          </a:r>
          <a:r>
            <a:rPr lang="en-US" sz="1600" b="1" kern="1200" dirty="0">
              <a:solidFill>
                <a:schemeClr val="bg1"/>
              </a:solidFill>
            </a:rPr>
            <a:t>unprofessional</a:t>
          </a:r>
          <a:r>
            <a:rPr lang="en-US" sz="1600" kern="1200" dirty="0">
              <a:solidFill>
                <a:schemeClr val="bg1"/>
              </a:solidFill>
            </a:rPr>
            <a:t> behavior by vendors or City staff is not tolerated.  Please report all unacceptable behavior by City staff to the City Manager or the Procurement Management Office. Such incidents, although very rare, are taken very seriously by </a:t>
          </a:r>
          <a:r>
            <a:rPr lang="en-US" sz="1600" kern="1200">
              <a:solidFill>
                <a:schemeClr val="bg1"/>
              </a:solidFill>
            </a:rPr>
            <a:t>senior management.</a:t>
          </a:r>
          <a:endParaRPr lang="en-US" sz="1600" kern="1200" dirty="0">
            <a:solidFill>
              <a:schemeClr val="bg1"/>
            </a:solidFill>
          </a:endParaRPr>
        </a:p>
        <a:p>
          <a:pPr marL="171450" lvl="1" indent="-171450" algn="just" defTabSz="711200">
            <a:lnSpc>
              <a:spcPct val="90000"/>
            </a:lnSpc>
            <a:spcBef>
              <a:spcPct val="0"/>
            </a:spcBef>
            <a:spcAft>
              <a:spcPct val="20000"/>
            </a:spcAft>
            <a:buChar char="•"/>
          </a:pPr>
          <a:endParaRPr lang="en-US" sz="1600" kern="1200" dirty="0">
            <a:solidFill>
              <a:schemeClr val="bg1"/>
            </a:solidFill>
          </a:endParaRPr>
        </a:p>
        <a:p>
          <a:pPr marL="171450" lvl="1" indent="-171450" algn="just" defTabSz="711200">
            <a:lnSpc>
              <a:spcPct val="90000"/>
            </a:lnSpc>
            <a:spcBef>
              <a:spcPct val="0"/>
            </a:spcBef>
            <a:spcAft>
              <a:spcPct val="20000"/>
            </a:spcAft>
            <a:buChar char="•"/>
          </a:pPr>
          <a:r>
            <a:rPr lang="en-US" sz="1600" kern="1200" dirty="0">
              <a:solidFill>
                <a:schemeClr val="bg1"/>
              </a:solidFill>
            </a:rPr>
            <a:t>It is the vendor's responsibility to provide evidence to refute any assumption of </a:t>
          </a:r>
          <a:r>
            <a:rPr lang="en-US" sz="1600" b="1" kern="1200" dirty="0">
              <a:solidFill>
                <a:schemeClr val="bg1"/>
              </a:solidFill>
            </a:rPr>
            <a:t>collusion </a:t>
          </a:r>
          <a:r>
            <a:rPr lang="en-US" sz="1600" b="0" kern="1200" dirty="0">
              <a:solidFill>
                <a:schemeClr val="bg1"/>
              </a:solidFill>
            </a:rPr>
            <a:t>in bid submission.  The City will allow the vendor an opportunity to provide evidence of non-collusion in bidding</a:t>
          </a:r>
        </a:p>
        <a:p>
          <a:pPr marL="171450" lvl="1" indent="-171450" algn="just" defTabSz="711200">
            <a:lnSpc>
              <a:spcPct val="90000"/>
            </a:lnSpc>
            <a:spcBef>
              <a:spcPct val="0"/>
            </a:spcBef>
            <a:spcAft>
              <a:spcPct val="20000"/>
            </a:spcAft>
            <a:buChar char="•"/>
          </a:pPr>
          <a:endParaRPr lang="en-US" sz="1600" kern="1200" dirty="0">
            <a:solidFill>
              <a:schemeClr val="bg1"/>
            </a:solidFill>
          </a:endParaRPr>
        </a:p>
        <a:p>
          <a:pPr marL="171450" lvl="1" indent="-171450" algn="just" defTabSz="711200">
            <a:lnSpc>
              <a:spcPct val="90000"/>
            </a:lnSpc>
            <a:spcBef>
              <a:spcPct val="0"/>
            </a:spcBef>
            <a:spcAft>
              <a:spcPct val="20000"/>
            </a:spcAft>
            <a:buChar char="•"/>
          </a:pPr>
          <a:r>
            <a:rPr lang="en-US" sz="1600" kern="1200" dirty="0">
              <a:solidFill>
                <a:schemeClr val="bg1"/>
              </a:solidFill>
            </a:rPr>
            <a:t>Honesty is </a:t>
          </a:r>
          <a:r>
            <a:rPr lang="en-US" sz="1600" b="1" u="sng" kern="1200" dirty="0">
              <a:solidFill>
                <a:schemeClr val="bg1"/>
              </a:solidFill>
            </a:rPr>
            <a:t>always</a:t>
          </a:r>
          <a:r>
            <a:rPr lang="en-US" sz="1600" kern="1200" dirty="0">
              <a:solidFill>
                <a:schemeClr val="bg1"/>
              </a:solidFill>
            </a:rPr>
            <a:t> the best policy when doing business with the City of Palm Beach Gardens.</a:t>
          </a:r>
        </a:p>
        <a:p>
          <a:pPr marL="171450" lvl="1" indent="-171450" algn="just" defTabSz="711200" rtl="0">
            <a:lnSpc>
              <a:spcPct val="90000"/>
            </a:lnSpc>
            <a:spcBef>
              <a:spcPct val="0"/>
            </a:spcBef>
            <a:spcAft>
              <a:spcPct val="20000"/>
            </a:spcAft>
            <a:buChar char="•"/>
          </a:pPr>
          <a:endParaRPr lang="en-US" sz="1600" b="0" kern="1200" dirty="0">
            <a:solidFill>
              <a:schemeClr val="bg1"/>
            </a:solidFill>
          </a:endParaRPr>
        </a:p>
        <a:p>
          <a:pPr marL="171450" lvl="1" indent="-171450" algn="ctr" defTabSz="711200" rtl="0">
            <a:lnSpc>
              <a:spcPct val="90000"/>
            </a:lnSpc>
            <a:spcBef>
              <a:spcPct val="0"/>
            </a:spcBef>
            <a:spcAft>
              <a:spcPct val="20000"/>
            </a:spcAft>
            <a:buChar char="•"/>
          </a:pPr>
          <a:endParaRPr lang="en-US" sz="1600" b="0" kern="1200" dirty="0">
            <a:solidFill>
              <a:schemeClr val="bg1"/>
            </a:solidFill>
          </a:endParaRPr>
        </a:p>
      </dsp:txBody>
      <dsp:txXfrm>
        <a:off x="0" y="340608"/>
        <a:ext cx="8288295" cy="3052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8229600" cy="48437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9390"/>
              </a:solidFill>
            </a:rPr>
            <a:t>AGENDA</a:t>
          </a:r>
        </a:p>
      </dsp:txBody>
      <dsp:txXfrm>
        <a:off x="23645" y="23645"/>
        <a:ext cx="8182310" cy="437089"/>
      </dsp:txXfrm>
    </dsp:sp>
    <dsp:sp modelId="{208EDF28-1D43-49F4-AD0E-84C421C679A0}">
      <dsp:nvSpPr>
        <dsp:cNvPr id="0" name=""/>
        <dsp:cNvSpPr/>
      </dsp:nvSpPr>
      <dsp:spPr>
        <a:xfrm>
          <a:off x="0" y="548333"/>
          <a:ext cx="8229600" cy="3616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just" defTabSz="622300" rtl="0">
            <a:lnSpc>
              <a:spcPct val="90000"/>
            </a:lnSpc>
            <a:spcBef>
              <a:spcPct val="0"/>
            </a:spcBef>
            <a:spcAft>
              <a:spcPct val="20000"/>
            </a:spcAft>
            <a:buChar char="•"/>
          </a:pPr>
          <a:r>
            <a:rPr kumimoji="0" lang="en-US" sz="1400" b="1" i="0" u="none" strike="noStrike" kern="1200" cap="none" normalizeH="0" baseline="0" noProof="0" dirty="0">
              <a:ln>
                <a:noFill/>
              </a:ln>
              <a:solidFill>
                <a:schemeClr val="bg1"/>
              </a:solidFill>
              <a:effectLst/>
              <a:uLnTx/>
              <a:uFillTx/>
              <a:latin typeface="+mn-lt"/>
              <a:ea typeface="+mn-ea"/>
              <a:cs typeface="+mn-cs"/>
            </a:rPr>
            <a:t>How to Access</a:t>
          </a:r>
          <a:r>
            <a:rPr kumimoji="0" lang="en-US" sz="1400" b="1" i="0" u="none" strike="noStrike" kern="1200" cap="none" normalizeH="0" noProof="0" dirty="0">
              <a:ln>
                <a:noFill/>
              </a:ln>
              <a:solidFill>
                <a:schemeClr val="bg1"/>
              </a:solidFill>
              <a:effectLst/>
              <a:uLnTx/>
              <a:uFillTx/>
              <a:latin typeface="+mn-lt"/>
              <a:ea typeface="+mn-ea"/>
              <a:cs typeface="+mn-cs"/>
            </a:rPr>
            <a:t> the Purchasing Webpage on the City’s website.</a:t>
          </a:r>
          <a:endParaRPr lang="en-US" sz="1400" b="0" kern="1200" dirty="0">
            <a:solidFill>
              <a:schemeClr val="bg1"/>
            </a:solidFill>
          </a:endParaRPr>
        </a:p>
        <a:p>
          <a:pPr marL="114300" lvl="1" indent="-114300" algn="l" defTabSz="622300">
            <a:lnSpc>
              <a:spcPct val="90000"/>
            </a:lnSpc>
            <a:spcBef>
              <a:spcPct val="0"/>
            </a:spcBef>
            <a:spcAft>
              <a:spcPct val="20000"/>
            </a:spcAft>
            <a:buChar char="•"/>
          </a:pPr>
          <a:r>
            <a:rPr lang="en-US" sz="1400" b="1" kern="1200" noProof="0" dirty="0">
              <a:solidFill>
                <a:schemeClr val="bg1"/>
              </a:solidFill>
            </a:rPr>
            <a:t>Purchasing Thresholds.</a:t>
          </a:r>
          <a:endParaRPr kumimoji="0" lang="en-US" sz="1400" b="1" i="0" u="none" strike="noStrike" kern="1200" cap="none" normalizeH="0" noProof="0" dirty="0">
            <a:ln>
              <a:noFill/>
            </a:ln>
            <a:solidFill>
              <a:schemeClr val="bg1"/>
            </a:solidFill>
            <a:effectLst/>
            <a:uLnTx/>
            <a:uFillTx/>
            <a:latin typeface="+mn-lt"/>
            <a:ea typeface="+mn-ea"/>
            <a:cs typeface="+mn-cs"/>
          </a:endParaRPr>
        </a:p>
        <a:p>
          <a:pPr marL="114300" lvl="1" indent="-114300" algn="l" defTabSz="622300">
            <a:lnSpc>
              <a:spcPct val="90000"/>
            </a:lnSpc>
            <a:spcBef>
              <a:spcPct val="0"/>
            </a:spcBef>
            <a:spcAft>
              <a:spcPct val="20000"/>
            </a:spcAft>
            <a:buChar char="•"/>
          </a:pPr>
          <a:r>
            <a:rPr kumimoji="0" lang="en-US" sz="1400" b="1" i="0" u="none" strike="noStrike" kern="1200" cap="none" normalizeH="0" noProof="0" dirty="0">
              <a:ln>
                <a:noFill/>
              </a:ln>
              <a:solidFill>
                <a:schemeClr val="bg1"/>
              </a:solidFill>
              <a:effectLst/>
              <a:uLnTx/>
              <a:uFillTx/>
              <a:latin typeface="+mn-lt"/>
              <a:ea typeface="+mn-ea"/>
              <a:cs typeface="+mn-cs"/>
            </a:rPr>
            <a:t>SBE/DBE and Local Preferences</a:t>
          </a:r>
        </a:p>
        <a:p>
          <a:pPr marL="114300" lvl="1" indent="-114300" algn="l" defTabSz="622300">
            <a:lnSpc>
              <a:spcPct val="90000"/>
            </a:lnSpc>
            <a:spcBef>
              <a:spcPct val="0"/>
            </a:spcBef>
            <a:spcAft>
              <a:spcPct val="20000"/>
            </a:spcAft>
            <a:buChar char="•"/>
          </a:pPr>
          <a:r>
            <a:rPr lang="en-US" sz="1400" b="1" kern="1200" baseline="0" dirty="0">
              <a:solidFill>
                <a:schemeClr val="bg1"/>
              </a:solidFill>
            </a:rPr>
            <a:t>Solicitation</a:t>
          </a:r>
          <a:r>
            <a:rPr lang="en-US" sz="1400" b="1" kern="1200" dirty="0">
              <a:solidFill>
                <a:schemeClr val="bg1"/>
              </a:solidFill>
            </a:rPr>
            <a:t> Types:  A) Request for Proposals;   B) Invitation to Bid;   C) Invitation to Quote; Request for Qualifications; and D) Request for Letters of Interest.</a:t>
          </a:r>
        </a:p>
        <a:p>
          <a:pPr marL="114300" lvl="1" indent="-114300" algn="l" defTabSz="622300">
            <a:lnSpc>
              <a:spcPct val="90000"/>
            </a:lnSpc>
            <a:spcBef>
              <a:spcPct val="0"/>
            </a:spcBef>
            <a:spcAft>
              <a:spcPct val="20000"/>
            </a:spcAft>
            <a:buChar char="•"/>
          </a:pPr>
          <a:r>
            <a:rPr kumimoji="0" lang="en-US" sz="1400" b="1" i="0" u="none" strike="noStrike" kern="1200" cap="none" normalizeH="0" baseline="0" noProof="0" dirty="0">
              <a:ln>
                <a:noFill/>
              </a:ln>
              <a:solidFill>
                <a:schemeClr val="bg1"/>
              </a:solidFill>
              <a:effectLst/>
              <a:uLnTx/>
              <a:uFillTx/>
              <a:latin typeface="+mn-lt"/>
              <a:ea typeface="+mn-ea"/>
              <a:cs typeface="+mn-cs"/>
            </a:rPr>
            <a:t>Responsiveness Determination.</a:t>
          </a:r>
        </a:p>
        <a:p>
          <a:pPr marL="114300" lvl="1" indent="-114300" algn="l" defTabSz="622300">
            <a:lnSpc>
              <a:spcPct val="90000"/>
            </a:lnSpc>
            <a:spcBef>
              <a:spcPct val="0"/>
            </a:spcBef>
            <a:spcAft>
              <a:spcPct val="20000"/>
            </a:spcAft>
            <a:buChar char="•"/>
          </a:pPr>
          <a:r>
            <a:rPr lang="en-US" sz="1400" b="1" kern="1200" dirty="0">
              <a:solidFill>
                <a:schemeClr val="bg1"/>
              </a:solidFill>
            </a:rPr>
            <a:t>Responsibility Determination.</a:t>
          </a:r>
        </a:p>
        <a:p>
          <a:pPr marL="114300" lvl="1" indent="-114300" algn="l" defTabSz="622300">
            <a:lnSpc>
              <a:spcPct val="90000"/>
            </a:lnSpc>
            <a:spcBef>
              <a:spcPct val="0"/>
            </a:spcBef>
            <a:spcAft>
              <a:spcPct val="20000"/>
            </a:spcAft>
            <a:buChar char="•"/>
          </a:pPr>
          <a:r>
            <a:rPr kumimoji="0" lang="en-US" sz="1400" b="1" i="0" u="none" strike="noStrike" kern="1200" cap="none" normalizeH="0" baseline="0" noProof="0" dirty="0">
              <a:ln>
                <a:noFill/>
              </a:ln>
              <a:solidFill>
                <a:schemeClr val="bg1"/>
              </a:solidFill>
              <a:effectLst/>
              <a:uLnTx/>
              <a:uFillTx/>
              <a:latin typeface="+mn-lt"/>
              <a:ea typeface="+mn-ea"/>
              <a:cs typeface="+mn-cs"/>
            </a:rPr>
            <a:t>How Contracts are Awarded.</a:t>
          </a:r>
        </a:p>
        <a:p>
          <a:pPr marL="114300" lvl="1" indent="-114300" algn="l" defTabSz="622300">
            <a:lnSpc>
              <a:spcPct val="90000"/>
            </a:lnSpc>
            <a:spcBef>
              <a:spcPct val="0"/>
            </a:spcBef>
            <a:spcAft>
              <a:spcPct val="20000"/>
            </a:spcAft>
            <a:buChar char="•"/>
          </a:pPr>
          <a:r>
            <a:rPr lang="en-US" sz="1400" b="1" kern="1200" dirty="0">
              <a:solidFill>
                <a:schemeClr val="bg1"/>
              </a:solidFill>
            </a:rPr>
            <a:t>Cone of Silence.</a:t>
          </a:r>
        </a:p>
        <a:p>
          <a:pPr marL="114300" lvl="1" indent="-114300" algn="l" defTabSz="622300">
            <a:lnSpc>
              <a:spcPct val="90000"/>
            </a:lnSpc>
            <a:spcBef>
              <a:spcPct val="0"/>
            </a:spcBef>
            <a:spcAft>
              <a:spcPct val="20000"/>
            </a:spcAft>
            <a:buChar char="•"/>
          </a:pPr>
          <a:r>
            <a:rPr lang="en-US" sz="1400" b="1" kern="1200" dirty="0">
              <a:solidFill>
                <a:schemeClr val="bg1"/>
              </a:solidFill>
            </a:rPr>
            <a:t>Purchasing Card Program.</a:t>
          </a:r>
        </a:p>
        <a:p>
          <a:pPr marL="114300" lvl="1" indent="-114300" algn="l" defTabSz="622300">
            <a:lnSpc>
              <a:spcPct val="90000"/>
            </a:lnSpc>
            <a:spcBef>
              <a:spcPct val="0"/>
            </a:spcBef>
            <a:spcAft>
              <a:spcPct val="20000"/>
            </a:spcAft>
            <a:buChar char="•"/>
          </a:pPr>
          <a:r>
            <a:rPr lang="en-US" sz="1400" b="1" kern="1200" dirty="0">
              <a:solidFill>
                <a:schemeClr val="bg1"/>
              </a:solidFill>
            </a:rPr>
            <a:t>Vendor Non-Performance and Vendor Termination.</a:t>
          </a:r>
        </a:p>
        <a:p>
          <a:pPr marL="114300" lvl="1" indent="-114300" algn="l" defTabSz="622300">
            <a:lnSpc>
              <a:spcPct val="90000"/>
            </a:lnSpc>
            <a:spcBef>
              <a:spcPct val="0"/>
            </a:spcBef>
            <a:spcAft>
              <a:spcPct val="20000"/>
            </a:spcAft>
            <a:buChar char="•"/>
          </a:pPr>
          <a:r>
            <a:rPr lang="en-US" sz="1400" b="1" kern="1200" dirty="0">
              <a:solidFill>
                <a:schemeClr val="bg1"/>
              </a:solidFill>
            </a:rPr>
            <a:t>Ethics and Expected Standards of Conduct.</a:t>
          </a:r>
        </a:p>
        <a:p>
          <a:pPr marL="114300" lvl="1" indent="-114300" algn="l" defTabSz="622300">
            <a:lnSpc>
              <a:spcPct val="90000"/>
            </a:lnSpc>
            <a:spcBef>
              <a:spcPct val="0"/>
            </a:spcBef>
            <a:spcAft>
              <a:spcPct val="20000"/>
            </a:spcAft>
            <a:buChar char="•"/>
          </a:pPr>
          <a:r>
            <a:rPr lang="en-US" sz="1400" b="1" kern="1200" dirty="0">
              <a:solidFill>
                <a:schemeClr val="bg1"/>
              </a:solidFill>
            </a:rPr>
            <a:t>Questions.</a:t>
          </a:r>
        </a:p>
      </dsp:txBody>
      <dsp:txXfrm>
        <a:off x="0" y="548333"/>
        <a:ext cx="8229600" cy="3616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829550" cy="83947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b="1" kern="1200" dirty="0">
              <a:solidFill>
                <a:srgbClr val="009390"/>
              </a:solidFill>
            </a:rPr>
            <a:t>THE INFORMATION HIGHWAY</a:t>
          </a:r>
        </a:p>
      </dsp:txBody>
      <dsp:txXfrm>
        <a:off x="40980" y="40980"/>
        <a:ext cx="7747590" cy="757514"/>
      </dsp:txXfrm>
    </dsp:sp>
    <dsp:sp modelId="{208EDF28-1D43-49F4-AD0E-84C421C679A0}">
      <dsp:nvSpPr>
        <dsp:cNvPr id="0" name=""/>
        <dsp:cNvSpPr/>
      </dsp:nvSpPr>
      <dsp:spPr>
        <a:xfrm>
          <a:off x="0" y="900543"/>
          <a:ext cx="7829550" cy="309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88" tIns="44450" rIns="248920" bIns="44450" numCol="1" spcCol="1270" anchor="t" anchorCtr="0">
          <a:noAutofit/>
        </a:bodyPr>
        <a:lstStyle/>
        <a:p>
          <a:pPr marL="228600" lvl="1" indent="-228600" algn="just" defTabSz="1200150" rtl="0">
            <a:lnSpc>
              <a:spcPct val="90000"/>
            </a:lnSpc>
            <a:spcBef>
              <a:spcPct val="0"/>
            </a:spcBef>
            <a:spcAft>
              <a:spcPct val="20000"/>
            </a:spcAft>
            <a:buChar char="•"/>
          </a:pPr>
          <a:r>
            <a:rPr lang="en-US" sz="2700" kern="1200" dirty="0">
              <a:solidFill>
                <a:schemeClr val="bg1"/>
              </a:solidFill>
            </a:rPr>
            <a:t>The City’s website is located at -</a:t>
          </a:r>
          <a:r>
            <a:rPr lang="en-US" sz="2700" b="1" u="sng" kern="1200" dirty="0">
              <a:solidFill>
                <a:schemeClr val="bg1"/>
              </a:solidFill>
            </a:rPr>
            <a:t>www.pbgfl.gov</a:t>
          </a:r>
          <a:r>
            <a:rPr lang="en-US" sz="2700" b="1" kern="1200" dirty="0">
              <a:solidFill>
                <a:schemeClr val="bg1"/>
              </a:solidFill>
            </a:rPr>
            <a:t>.</a:t>
          </a:r>
        </a:p>
        <a:p>
          <a:pPr marL="228600" lvl="1" indent="-228600" algn="just" defTabSz="1200150" rtl="0">
            <a:lnSpc>
              <a:spcPct val="90000"/>
            </a:lnSpc>
            <a:spcBef>
              <a:spcPct val="0"/>
            </a:spcBef>
            <a:spcAft>
              <a:spcPct val="20000"/>
            </a:spcAft>
            <a:buChar char="•"/>
          </a:pPr>
          <a:endParaRPr lang="en-US" sz="2700" b="0" kern="1200" dirty="0">
            <a:solidFill>
              <a:schemeClr val="bg1"/>
            </a:solidFill>
          </a:endParaRPr>
        </a:p>
        <a:p>
          <a:pPr marL="228600" lvl="1" indent="-228600" algn="l" defTabSz="1200150" rtl="0">
            <a:lnSpc>
              <a:spcPct val="90000"/>
            </a:lnSpc>
            <a:spcBef>
              <a:spcPct val="0"/>
            </a:spcBef>
            <a:spcAft>
              <a:spcPct val="20000"/>
            </a:spcAft>
            <a:buChar char="•"/>
          </a:pPr>
          <a:r>
            <a:rPr lang="en-US" sz="2700" b="0" kern="1200" dirty="0">
              <a:solidFill>
                <a:schemeClr val="bg1"/>
              </a:solidFill>
            </a:rPr>
            <a:t>The Procurement Management’s webpage can be directly accessed at -</a:t>
          </a:r>
          <a:r>
            <a:rPr lang="en-US" sz="2700" b="1" u="sng" kern="1200" dirty="0">
              <a:solidFill>
                <a:schemeClr val="bg1"/>
              </a:solidFill>
            </a:rPr>
            <a:t>www.pbgfl.gov/procurement</a:t>
          </a:r>
          <a:r>
            <a:rPr lang="en-US" sz="2700" b="0" kern="1200" dirty="0">
              <a:solidFill>
                <a:schemeClr val="bg1"/>
              </a:solidFill>
            </a:rPr>
            <a:t>.</a:t>
          </a:r>
        </a:p>
        <a:p>
          <a:pPr marL="228600" lvl="1" indent="-228600" algn="just" defTabSz="1200150" rtl="0">
            <a:lnSpc>
              <a:spcPct val="90000"/>
            </a:lnSpc>
            <a:spcBef>
              <a:spcPct val="0"/>
            </a:spcBef>
            <a:spcAft>
              <a:spcPct val="20000"/>
            </a:spcAft>
            <a:buChar char="•"/>
          </a:pPr>
          <a:endParaRPr lang="en-US" sz="2700" b="0" kern="1200" dirty="0">
            <a:solidFill>
              <a:schemeClr val="bg1"/>
            </a:solidFill>
          </a:endParaRPr>
        </a:p>
      </dsp:txBody>
      <dsp:txXfrm>
        <a:off x="0" y="900543"/>
        <a:ext cx="7829550" cy="3096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829550" cy="679102"/>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9390"/>
              </a:solidFill>
            </a:rPr>
            <a:t>PURCHASING  THRESHOLDS</a:t>
          </a:r>
        </a:p>
      </dsp:txBody>
      <dsp:txXfrm>
        <a:off x="33151" y="33151"/>
        <a:ext cx="7763248" cy="612800"/>
      </dsp:txXfrm>
    </dsp:sp>
    <dsp:sp modelId="{208EDF28-1D43-49F4-AD0E-84C421C679A0}">
      <dsp:nvSpPr>
        <dsp:cNvPr id="0" name=""/>
        <dsp:cNvSpPr/>
      </dsp:nvSpPr>
      <dsp:spPr>
        <a:xfrm>
          <a:off x="0" y="616252"/>
          <a:ext cx="7829550" cy="318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88"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n-US" sz="1800" b="0" kern="1200" dirty="0">
              <a:solidFill>
                <a:schemeClr val="bg1"/>
              </a:solidFill>
            </a:rPr>
            <a:t>Below </a:t>
          </a:r>
          <a:r>
            <a:rPr lang="en-US" sz="1800" b="1" kern="1200" dirty="0">
              <a:solidFill>
                <a:schemeClr val="bg1"/>
              </a:solidFill>
            </a:rPr>
            <a:t>$25,000</a:t>
          </a:r>
          <a:r>
            <a:rPr lang="en-US" sz="1800" b="0" kern="1200" dirty="0">
              <a:solidFill>
                <a:schemeClr val="bg1"/>
              </a:solidFill>
            </a:rPr>
            <a:t>:	no quotations required.</a:t>
          </a:r>
        </a:p>
        <a:p>
          <a:pPr marL="171450" lvl="1" indent="-171450" algn="just" defTabSz="800100">
            <a:lnSpc>
              <a:spcPct val="90000"/>
            </a:lnSpc>
            <a:spcBef>
              <a:spcPct val="0"/>
            </a:spcBef>
            <a:spcAft>
              <a:spcPct val="20000"/>
            </a:spcAft>
            <a:buChar char="•"/>
          </a:pPr>
          <a:r>
            <a:rPr lang="en-US" sz="1800" b="1" kern="1200" dirty="0">
              <a:solidFill>
                <a:schemeClr val="bg1"/>
              </a:solidFill>
            </a:rPr>
            <a:t>$25,000 - $65,000:  </a:t>
          </a:r>
          <a:r>
            <a:rPr lang="en-US" sz="1800" b="0" kern="1200" dirty="0">
              <a:solidFill>
                <a:schemeClr val="bg1"/>
              </a:solidFill>
            </a:rPr>
            <a:t>requires at least </a:t>
          </a:r>
          <a:r>
            <a:rPr lang="en-US" sz="1800" b="1" kern="1200" dirty="0">
              <a:solidFill>
                <a:schemeClr val="bg1"/>
              </a:solidFill>
            </a:rPr>
            <a:t>3 quotations</a:t>
          </a:r>
          <a:r>
            <a:rPr lang="en-US" sz="1800" b="0" kern="1200" dirty="0">
              <a:solidFill>
                <a:schemeClr val="bg1"/>
              </a:solidFill>
            </a:rPr>
            <a:t>.</a:t>
          </a:r>
          <a:endParaRPr lang="en-US" sz="1800" b="1" kern="1200" dirty="0">
            <a:solidFill>
              <a:schemeClr val="bg1"/>
            </a:solidFill>
          </a:endParaRPr>
        </a:p>
        <a:p>
          <a:pPr marL="171450" lvl="1" indent="-171450" algn="just" defTabSz="800100">
            <a:lnSpc>
              <a:spcPct val="90000"/>
            </a:lnSpc>
            <a:spcBef>
              <a:spcPct val="0"/>
            </a:spcBef>
            <a:spcAft>
              <a:spcPct val="20000"/>
            </a:spcAft>
            <a:buChar char="•"/>
          </a:pPr>
          <a:r>
            <a:rPr lang="en-US" sz="1800" b="0" kern="1200" dirty="0">
              <a:solidFill>
                <a:schemeClr val="bg1"/>
              </a:solidFill>
            </a:rPr>
            <a:t>Above </a:t>
          </a:r>
          <a:r>
            <a:rPr lang="en-US" sz="1800" b="1" kern="1200" dirty="0">
              <a:solidFill>
                <a:schemeClr val="bg1"/>
              </a:solidFill>
            </a:rPr>
            <a:t>$65,000:   </a:t>
          </a:r>
          <a:r>
            <a:rPr lang="en-US" sz="1800" b="0" kern="1200" dirty="0">
              <a:solidFill>
                <a:schemeClr val="bg1"/>
              </a:solidFill>
            </a:rPr>
            <a:t>requires at least </a:t>
          </a:r>
          <a:r>
            <a:rPr lang="en-US" sz="1800" b="1" kern="1200" dirty="0">
              <a:solidFill>
                <a:schemeClr val="bg1"/>
              </a:solidFill>
            </a:rPr>
            <a:t>3 formal written quotations</a:t>
          </a:r>
          <a:r>
            <a:rPr lang="en-US" sz="1800" b="0" kern="1200" dirty="0">
              <a:solidFill>
                <a:schemeClr val="bg1"/>
              </a:solidFill>
            </a:rPr>
            <a:t>.</a:t>
          </a:r>
          <a:endParaRPr lang="en-US" sz="1800" b="1" kern="1200" dirty="0">
            <a:solidFill>
              <a:schemeClr val="bg1"/>
            </a:solidFill>
          </a:endParaRPr>
        </a:p>
        <a:p>
          <a:pPr marL="171450" lvl="1" indent="-171450" algn="just" defTabSz="800100">
            <a:lnSpc>
              <a:spcPct val="90000"/>
            </a:lnSpc>
            <a:spcBef>
              <a:spcPct val="0"/>
            </a:spcBef>
            <a:spcAft>
              <a:spcPct val="20000"/>
            </a:spcAft>
            <a:buChar char="•"/>
          </a:pPr>
          <a:endParaRPr lang="en-US" sz="1800" b="1" kern="1200" dirty="0">
            <a:solidFill>
              <a:schemeClr val="bg1"/>
            </a:solidFill>
          </a:endParaRPr>
        </a:p>
        <a:p>
          <a:pPr marL="171450" lvl="1" indent="-171450" algn="just" defTabSz="800100">
            <a:lnSpc>
              <a:spcPct val="90000"/>
            </a:lnSpc>
            <a:spcBef>
              <a:spcPct val="0"/>
            </a:spcBef>
            <a:spcAft>
              <a:spcPct val="20000"/>
            </a:spcAft>
            <a:buChar char="•"/>
          </a:pPr>
          <a:r>
            <a:rPr lang="en-US" sz="1800" b="0" kern="1200" dirty="0">
              <a:solidFill>
                <a:schemeClr val="bg1"/>
              </a:solidFill>
            </a:rPr>
            <a:t>Generally, purchases over </a:t>
          </a:r>
          <a:r>
            <a:rPr lang="en-US" sz="1800" b="1" kern="1200" dirty="0">
              <a:solidFill>
                <a:schemeClr val="bg1"/>
              </a:solidFill>
            </a:rPr>
            <a:t>$65,000 </a:t>
          </a:r>
          <a:r>
            <a:rPr lang="en-US" sz="1800" b="0" kern="1200" dirty="0">
              <a:solidFill>
                <a:schemeClr val="bg1"/>
              </a:solidFill>
            </a:rPr>
            <a:t>require a formal solicitation.</a:t>
          </a:r>
        </a:p>
        <a:p>
          <a:pPr marL="171450" lvl="1" indent="-171450" algn="just" defTabSz="800100">
            <a:lnSpc>
              <a:spcPct val="90000"/>
            </a:lnSpc>
            <a:spcBef>
              <a:spcPct val="0"/>
            </a:spcBef>
            <a:spcAft>
              <a:spcPct val="20000"/>
            </a:spcAft>
            <a:buChar char="•"/>
          </a:pPr>
          <a:endParaRPr lang="en-US" sz="1800" b="0" kern="1200" dirty="0">
            <a:solidFill>
              <a:schemeClr val="bg1"/>
            </a:solidFill>
          </a:endParaRPr>
        </a:p>
        <a:p>
          <a:pPr marL="171450" lvl="1" indent="-171450" algn="just" defTabSz="800100">
            <a:lnSpc>
              <a:spcPct val="90000"/>
            </a:lnSpc>
            <a:spcBef>
              <a:spcPct val="0"/>
            </a:spcBef>
            <a:spcAft>
              <a:spcPct val="20000"/>
            </a:spcAft>
            <a:buChar char="•"/>
          </a:pPr>
          <a:r>
            <a:rPr lang="en-US" sz="1800" b="0" kern="1200" dirty="0">
              <a:solidFill>
                <a:schemeClr val="bg1"/>
              </a:solidFill>
            </a:rPr>
            <a:t>Contracts that exceed the City Manager’s authority must be authorized by the City Council.  The City Manager can sign contracts that do not exceed 0.25% of the approved Budget.</a:t>
          </a:r>
        </a:p>
        <a:p>
          <a:pPr marL="171450" lvl="1" indent="-171450" algn="just" defTabSz="800100">
            <a:lnSpc>
              <a:spcPct val="90000"/>
            </a:lnSpc>
            <a:spcBef>
              <a:spcPct val="0"/>
            </a:spcBef>
            <a:spcAft>
              <a:spcPct val="20000"/>
            </a:spcAft>
            <a:buChar char="•"/>
          </a:pPr>
          <a:endParaRPr lang="en-US" sz="1800" b="0" kern="1200" dirty="0">
            <a:solidFill>
              <a:schemeClr val="bg1"/>
            </a:solidFill>
          </a:endParaRPr>
        </a:p>
        <a:p>
          <a:pPr marL="171450" lvl="1" indent="-171450" algn="just" defTabSz="800100">
            <a:lnSpc>
              <a:spcPct val="90000"/>
            </a:lnSpc>
            <a:spcBef>
              <a:spcPct val="0"/>
            </a:spcBef>
            <a:spcAft>
              <a:spcPct val="20000"/>
            </a:spcAft>
            <a:buChar char="•"/>
          </a:pPr>
          <a:r>
            <a:rPr lang="en-US" sz="1800" b="1" u="sng" kern="1200" dirty="0">
              <a:solidFill>
                <a:schemeClr val="bg1"/>
              </a:solidFill>
            </a:rPr>
            <a:t>Purchasing Cards</a:t>
          </a:r>
          <a:r>
            <a:rPr lang="en-US" sz="1800" b="0" kern="1200" dirty="0">
              <a:solidFill>
                <a:schemeClr val="bg1"/>
              </a:solidFill>
            </a:rPr>
            <a:t>:	individual limits for immediate purchases 				               and/or deliveries is normally </a:t>
          </a:r>
          <a:r>
            <a:rPr lang="en-US" sz="1800" b="1" kern="1200" dirty="0">
              <a:solidFill>
                <a:schemeClr val="bg1"/>
              </a:solidFill>
            </a:rPr>
            <a:t>$25,000</a:t>
          </a:r>
          <a:r>
            <a:rPr lang="en-US" sz="1800" b="0" kern="1200" dirty="0">
              <a:solidFill>
                <a:schemeClr val="bg1"/>
              </a:solidFill>
            </a:rPr>
            <a:t>.</a:t>
          </a:r>
        </a:p>
      </dsp:txBody>
      <dsp:txXfrm>
        <a:off x="0" y="616252"/>
        <a:ext cx="7829550" cy="31829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829550" cy="59962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rgbClr val="009390"/>
              </a:solidFill>
            </a:rPr>
            <a:t>VENDOR PAYMENT METHODS</a:t>
          </a:r>
        </a:p>
      </dsp:txBody>
      <dsp:txXfrm>
        <a:off x="29271" y="29271"/>
        <a:ext cx="7771008" cy="541083"/>
      </dsp:txXfrm>
    </dsp:sp>
    <dsp:sp modelId="{208EDF28-1D43-49F4-AD0E-84C421C679A0}">
      <dsp:nvSpPr>
        <dsp:cNvPr id="0" name=""/>
        <dsp:cNvSpPr/>
      </dsp:nvSpPr>
      <dsp:spPr>
        <a:xfrm>
          <a:off x="0" y="604933"/>
          <a:ext cx="7829550" cy="3447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88" tIns="31750" rIns="177800" bIns="31750" numCol="1" spcCol="1270" anchor="t" anchorCtr="0">
          <a:noAutofit/>
        </a:bodyPr>
        <a:lstStyle/>
        <a:p>
          <a:pPr marL="228600" lvl="1" indent="-228600" algn="just" defTabSz="889000" rtl="0">
            <a:lnSpc>
              <a:spcPct val="90000"/>
            </a:lnSpc>
            <a:spcBef>
              <a:spcPct val="0"/>
            </a:spcBef>
            <a:spcAft>
              <a:spcPct val="20000"/>
            </a:spcAft>
            <a:buChar char="•"/>
          </a:pPr>
          <a:r>
            <a:rPr lang="en-US" sz="2000" b="0" kern="1200" dirty="0">
              <a:solidFill>
                <a:schemeClr val="bg1"/>
              </a:solidFill>
            </a:rPr>
            <a:t>The City does a “check-run” every 2 weeks.</a:t>
          </a:r>
        </a:p>
        <a:p>
          <a:pPr marL="228600" lvl="1" indent="-228600" algn="just" defTabSz="889000">
            <a:lnSpc>
              <a:spcPct val="90000"/>
            </a:lnSpc>
            <a:spcBef>
              <a:spcPct val="0"/>
            </a:spcBef>
            <a:spcAft>
              <a:spcPct val="20000"/>
            </a:spcAft>
            <a:buChar char="•"/>
          </a:pPr>
          <a:r>
            <a:rPr lang="en-US" sz="2000" b="0" kern="1200" dirty="0">
              <a:solidFill>
                <a:schemeClr val="bg1"/>
              </a:solidFill>
            </a:rPr>
            <a:t>All our contracts follow Florida Statutes: </a:t>
          </a:r>
          <a:r>
            <a:rPr lang="en-US" sz="2000" b="1" kern="1200" dirty="0">
              <a:solidFill>
                <a:schemeClr val="bg1"/>
              </a:solidFill>
            </a:rPr>
            <a:t>30 days </a:t>
          </a:r>
          <a:r>
            <a:rPr lang="en-US" sz="2000" b="0" kern="1200" dirty="0">
              <a:solidFill>
                <a:schemeClr val="bg1"/>
              </a:solidFill>
            </a:rPr>
            <a:t>for SBEs and </a:t>
          </a:r>
          <a:r>
            <a:rPr lang="en-US" sz="2000" b="1" kern="1200" dirty="0">
              <a:solidFill>
                <a:schemeClr val="bg1"/>
              </a:solidFill>
            </a:rPr>
            <a:t>45 days </a:t>
          </a:r>
          <a:r>
            <a:rPr lang="en-US" sz="2000" b="0" kern="1200" dirty="0">
              <a:solidFill>
                <a:schemeClr val="bg1"/>
              </a:solidFill>
            </a:rPr>
            <a:t>for all others.</a:t>
          </a:r>
        </a:p>
        <a:p>
          <a:pPr marL="228600" lvl="1" indent="-228600" algn="just" defTabSz="889000">
            <a:lnSpc>
              <a:spcPct val="90000"/>
            </a:lnSpc>
            <a:spcBef>
              <a:spcPct val="0"/>
            </a:spcBef>
            <a:spcAft>
              <a:spcPct val="20000"/>
            </a:spcAft>
            <a:buChar char="•"/>
          </a:pPr>
          <a:r>
            <a:rPr lang="en-US" sz="2000" b="1" u="sng" kern="1200" dirty="0">
              <a:solidFill>
                <a:schemeClr val="bg1"/>
              </a:solidFill>
            </a:rPr>
            <a:t>However</a:t>
          </a:r>
          <a:r>
            <a:rPr lang="en-US" sz="2000" b="0" kern="1200" dirty="0">
              <a:solidFill>
                <a:schemeClr val="bg1"/>
              </a:solidFill>
            </a:rPr>
            <a:t>, usually payments are made within </a:t>
          </a:r>
          <a:r>
            <a:rPr lang="en-US" sz="2000" b="1" kern="1200" dirty="0">
              <a:solidFill>
                <a:schemeClr val="bg1"/>
              </a:solidFill>
            </a:rPr>
            <a:t>15 days </a:t>
          </a:r>
          <a:r>
            <a:rPr lang="en-US" sz="2000" b="0" kern="1200" dirty="0">
              <a:solidFill>
                <a:schemeClr val="bg1"/>
              </a:solidFill>
            </a:rPr>
            <a:t>for most vendors unless there are issues with the invoice.</a:t>
          </a:r>
        </a:p>
        <a:p>
          <a:pPr marL="228600" lvl="1" indent="-228600" algn="just" defTabSz="889000">
            <a:lnSpc>
              <a:spcPct val="90000"/>
            </a:lnSpc>
            <a:spcBef>
              <a:spcPct val="0"/>
            </a:spcBef>
            <a:spcAft>
              <a:spcPct val="20000"/>
            </a:spcAft>
            <a:buChar char="•"/>
          </a:pPr>
          <a:r>
            <a:rPr lang="en-US" sz="2000" b="0" kern="1200" dirty="0">
              <a:solidFill>
                <a:schemeClr val="bg1"/>
              </a:solidFill>
            </a:rPr>
            <a:t>City prefers to pay through </a:t>
          </a:r>
          <a:r>
            <a:rPr lang="en-US" sz="2000" b="1" kern="1200" dirty="0">
              <a:solidFill>
                <a:schemeClr val="bg1"/>
              </a:solidFill>
            </a:rPr>
            <a:t>ACH (direct deposit) </a:t>
          </a:r>
          <a:r>
            <a:rPr lang="en-US" sz="2000" b="0" kern="1200" dirty="0">
              <a:solidFill>
                <a:schemeClr val="bg1"/>
              </a:solidFill>
            </a:rPr>
            <a:t>because it is </a:t>
          </a:r>
          <a:r>
            <a:rPr lang="en-US" sz="2000" b="1" u="sng" kern="1200" dirty="0">
              <a:solidFill>
                <a:schemeClr val="bg1"/>
              </a:solidFill>
            </a:rPr>
            <a:t>much quicker</a:t>
          </a:r>
          <a:r>
            <a:rPr lang="en-US" sz="2000" b="0" kern="1200" dirty="0">
              <a:solidFill>
                <a:schemeClr val="bg1"/>
              </a:solidFill>
            </a:rPr>
            <a:t>.  Any vendor can sign up for this process (it is free).</a:t>
          </a:r>
        </a:p>
        <a:p>
          <a:pPr marL="228600" lvl="1" indent="-228600" algn="just" defTabSz="889000">
            <a:lnSpc>
              <a:spcPct val="90000"/>
            </a:lnSpc>
            <a:spcBef>
              <a:spcPct val="0"/>
            </a:spcBef>
            <a:spcAft>
              <a:spcPct val="20000"/>
            </a:spcAft>
            <a:buChar char="•"/>
          </a:pPr>
          <a:r>
            <a:rPr lang="en-US" sz="2000" b="0" kern="1200" dirty="0">
              <a:solidFill>
                <a:schemeClr val="bg1"/>
              </a:solidFill>
            </a:rPr>
            <a:t>Currently working with our banks to develop more efficient and faster </a:t>
          </a:r>
          <a:r>
            <a:rPr lang="en-US" sz="2000" b="1" kern="1200" dirty="0">
              <a:solidFill>
                <a:schemeClr val="bg1"/>
              </a:solidFill>
            </a:rPr>
            <a:t>electronic payment </a:t>
          </a:r>
          <a:r>
            <a:rPr lang="en-US" sz="2000" b="0" kern="1200" dirty="0">
              <a:solidFill>
                <a:schemeClr val="bg1"/>
              </a:solidFill>
            </a:rPr>
            <a:t>methods.</a:t>
          </a:r>
        </a:p>
      </dsp:txBody>
      <dsp:txXfrm>
        <a:off x="0" y="604933"/>
        <a:ext cx="7829550" cy="3447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829550" cy="64759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b="1" kern="1200" dirty="0">
              <a:solidFill>
                <a:srgbClr val="009390"/>
              </a:solidFill>
            </a:rPr>
            <a:t>SBE/DBE AND LOCAL PREFERENCE</a:t>
          </a:r>
        </a:p>
      </dsp:txBody>
      <dsp:txXfrm>
        <a:off x="31613" y="31613"/>
        <a:ext cx="7766324" cy="584369"/>
      </dsp:txXfrm>
    </dsp:sp>
    <dsp:sp modelId="{208EDF28-1D43-49F4-AD0E-84C421C679A0}">
      <dsp:nvSpPr>
        <dsp:cNvPr id="0" name=""/>
        <dsp:cNvSpPr/>
      </dsp:nvSpPr>
      <dsp:spPr>
        <a:xfrm>
          <a:off x="0" y="709623"/>
          <a:ext cx="7829550" cy="3285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88" tIns="34290" rIns="192024" bIns="34290" numCol="1" spcCol="1270" anchor="t" anchorCtr="0">
          <a:noAutofit/>
        </a:bodyPr>
        <a:lstStyle/>
        <a:p>
          <a:pPr marL="228600" lvl="1" indent="-228600" algn="just" defTabSz="933450" rtl="0">
            <a:lnSpc>
              <a:spcPct val="90000"/>
            </a:lnSpc>
            <a:spcBef>
              <a:spcPct val="0"/>
            </a:spcBef>
            <a:spcAft>
              <a:spcPct val="20000"/>
            </a:spcAft>
            <a:buChar char="•"/>
          </a:pPr>
          <a:r>
            <a:rPr lang="en-US" sz="2100" b="0" kern="1200" dirty="0">
              <a:solidFill>
                <a:schemeClr val="bg1"/>
              </a:solidFill>
            </a:rPr>
            <a:t>Currently, the City </a:t>
          </a:r>
          <a:r>
            <a:rPr lang="en-US" sz="2100" b="1" kern="1200" dirty="0">
              <a:solidFill>
                <a:schemeClr val="bg1"/>
              </a:solidFill>
            </a:rPr>
            <a:t>DOES NOT </a:t>
          </a:r>
          <a:r>
            <a:rPr lang="en-US" sz="2100" b="0" kern="1200" dirty="0">
              <a:solidFill>
                <a:schemeClr val="bg1"/>
              </a:solidFill>
            </a:rPr>
            <a:t>have any established Small Business Enterprise, Disadvantaged Business Enterprise, or Local Preferences.  </a:t>
          </a:r>
        </a:p>
        <a:p>
          <a:pPr marL="228600" lvl="1" indent="-228600" algn="just" defTabSz="933450" rtl="0">
            <a:lnSpc>
              <a:spcPct val="90000"/>
            </a:lnSpc>
            <a:spcBef>
              <a:spcPct val="0"/>
            </a:spcBef>
            <a:spcAft>
              <a:spcPct val="20000"/>
            </a:spcAft>
            <a:buChar char="•"/>
          </a:pPr>
          <a:endParaRPr lang="en-US" sz="2100" b="0" kern="1200" dirty="0">
            <a:solidFill>
              <a:schemeClr val="bg1"/>
            </a:solidFill>
          </a:endParaRPr>
        </a:p>
        <a:p>
          <a:pPr marL="228600" lvl="1" indent="-228600" algn="just" defTabSz="933450" rtl="0">
            <a:lnSpc>
              <a:spcPct val="90000"/>
            </a:lnSpc>
            <a:spcBef>
              <a:spcPct val="0"/>
            </a:spcBef>
            <a:spcAft>
              <a:spcPct val="20000"/>
            </a:spcAft>
            <a:buChar char="•"/>
          </a:pPr>
          <a:r>
            <a:rPr lang="en-US" sz="2100" b="0" kern="1200" dirty="0">
              <a:solidFill>
                <a:schemeClr val="bg1"/>
              </a:solidFill>
            </a:rPr>
            <a:t>However, such requirements may be part of individual solicitations based on the funding sources or at the request of City Council or City Manager.</a:t>
          </a:r>
        </a:p>
      </dsp:txBody>
      <dsp:txXfrm>
        <a:off x="0" y="709623"/>
        <a:ext cx="7829550" cy="3285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772400" cy="839474"/>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b="1" kern="1200" dirty="0">
              <a:solidFill>
                <a:srgbClr val="009390"/>
              </a:solidFill>
            </a:rPr>
            <a:t>REQUEST FOR PROPOSALS</a:t>
          </a:r>
        </a:p>
      </dsp:txBody>
      <dsp:txXfrm>
        <a:off x="40980" y="40980"/>
        <a:ext cx="7690440" cy="757514"/>
      </dsp:txXfrm>
    </dsp:sp>
    <dsp:sp modelId="{208EDF28-1D43-49F4-AD0E-84C421C679A0}">
      <dsp:nvSpPr>
        <dsp:cNvPr id="0" name=""/>
        <dsp:cNvSpPr/>
      </dsp:nvSpPr>
      <dsp:spPr>
        <a:xfrm>
          <a:off x="0" y="943543"/>
          <a:ext cx="7772400" cy="301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4450" rIns="248920" bIns="44450" numCol="1" spcCol="1270" anchor="t" anchorCtr="0">
          <a:noAutofit/>
        </a:bodyPr>
        <a:lstStyle/>
        <a:p>
          <a:pPr marL="228600" lvl="1" indent="-228600" algn="just" defTabSz="1200150" rtl="0">
            <a:lnSpc>
              <a:spcPct val="90000"/>
            </a:lnSpc>
            <a:spcBef>
              <a:spcPct val="0"/>
            </a:spcBef>
            <a:spcAft>
              <a:spcPct val="20000"/>
            </a:spcAft>
            <a:buChar char="•"/>
          </a:pPr>
          <a:r>
            <a:rPr lang="en-US" sz="2700" b="0" kern="1200" dirty="0">
              <a:solidFill>
                <a:schemeClr val="bg1"/>
              </a:solidFill>
            </a:rPr>
            <a:t>The City uses RFPs to primarily purchase </a:t>
          </a:r>
          <a:r>
            <a:rPr lang="en-US" sz="2700" b="1" u="sng" kern="1200" dirty="0">
              <a:solidFill>
                <a:schemeClr val="bg1"/>
              </a:solidFill>
            </a:rPr>
            <a:t>professional services, and construction projects</a:t>
          </a:r>
          <a:r>
            <a:rPr lang="en-US" sz="2700" b="0" u="sng" kern="1200" dirty="0">
              <a:solidFill>
                <a:schemeClr val="bg1"/>
              </a:solidFill>
            </a:rPr>
            <a:t>.</a:t>
          </a:r>
          <a:r>
            <a:rPr lang="en-US" sz="2700" b="0" kern="1200" dirty="0">
              <a:solidFill>
                <a:schemeClr val="bg1"/>
              </a:solidFill>
            </a:rPr>
            <a:t> </a:t>
          </a:r>
        </a:p>
        <a:p>
          <a:pPr marL="228600" lvl="1" indent="-228600" algn="just" defTabSz="1200150" rtl="0">
            <a:lnSpc>
              <a:spcPct val="90000"/>
            </a:lnSpc>
            <a:spcBef>
              <a:spcPct val="0"/>
            </a:spcBef>
            <a:spcAft>
              <a:spcPct val="20000"/>
            </a:spcAft>
            <a:buChar char="•"/>
          </a:pPr>
          <a:endParaRPr lang="en-US" sz="2700" b="0" kern="1200" dirty="0">
            <a:solidFill>
              <a:schemeClr val="bg1"/>
            </a:solidFill>
          </a:endParaRPr>
        </a:p>
        <a:p>
          <a:pPr marL="228600" lvl="1" indent="-228600" algn="just" defTabSz="1200150" rtl="0">
            <a:lnSpc>
              <a:spcPct val="90000"/>
            </a:lnSpc>
            <a:spcBef>
              <a:spcPct val="0"/>
            </a:spcBef>
            <a:spcAft>
              <a:spcPct val="20000"/>
            </a:spcAft>
            <a:buChar char="•"/>
          </a:pPr>
          <a:r>
            <a:rPr lang="en-US" sz="2700" b="0" kern="1200" dirty="0">
              <a:solidFill>
                <a:schemeClr val="bg1"/>
              </a:solidFill>
            </a:rPr>
            <a:t>Examples are property insurance, auditing, design-build construction, health benefits, engineering projects, etc.</a:t>
          </a:r>
        </a:p>
      </dsp:txBody>
      <dsp:txXfrm>
        <a:off x="0" y="943543"/>
        <a:ext cx="7772400" cy="30100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772400" cy="93541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rtl="0">
            <a:lnSpc>
              <a:spcPct val="90000"/>
            </a:lnSpc>
            <a:spcBef>
              <a:spcPct val="0"/>
            </a:spcBef>
            <a:spcAft>
              <a:spcPct val="35000"/>
            </a:spcAft>
            <a:buNone/>
          </a:pPr>
          <a:r>
            <a:rPr lang="en-US" sz="3900" b="1" kern="1200" dirty="0">
              <a:solidFill>
                <a:srgbClr val="009390"/>
              </a:solidFill>
            </a:rPr>
            <a:t>INVITATION TO BID</a:t>
          </a:r>
        </a:p>
      </dsp:txBody>
      <dsp:txXfrm>
        <a:off x="45663" y="45663"/>
        <a:ext cx="7681074" cy="844089"/>
      </dsp:txXfrm>
    </dsp:sp>
    <dsp:sp modelId="{208EDF28-1D43-49F4-AD0E-84C421C679A0}">
      <dsp:nvSpPr>
        <dsp:cNvPr id="0" name=""/>
        <dsp:cNvSpPr/>
      </dsp:nvSpPr>
      <dsp:spPr>
        <a:xfrm>
          <a:off x="0" y="945688"/>
          <a:ext cx="7772400" cy="310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9530" rIns="277368" bIns="49530" numCol="1" spcCol="1270" anchor="t" anchorCtr="0">
          <a:noAutofit/>
        </a:bodyPr>
        <a:lstStyle/>
        <a:p>
          <a:pPr marL="285750" lvl="1" indent="-285750" algn="just" defTabSz="1333500" rtl="0">
            <a:lnSpc>
              <a:spcPct val="90000"/>
            </a:lnSpc>
            <a:spcBef>
              <a:spcPct val="0"/>
            </a:spcBef>
            <a:spcAft>
              <a:spcPct val="20000"/>
            </a:spcAft>
            <a:buChar char="•"/>
          </a:pPr>
          <a:r>
            <a:rPr lang="en-US" sz="3000" kern="1200" dirty="0">
              <a:solidFill>
                <a:schemeClr val="bg1"/>
              </a:solidFill>
            </a:rPr>
            <a:t>ITBs are used to purchase goods and services when the City can </a:t>
          </a:r>
          <a:r>
            <a:rPr lang="en-US" sz="3000" b="1" kern="1200" dirty="0">
              <a:solidFill>
                <a:schemeClr val="bg1"/>
              </a:solidFill>
            </a:rPr>
            <a:t>describe very clearly </a:t>
          </a:r>
          <a:r>
            <a:rPr lang="en-US" sz="3000" kern="1200" dirty="0">
              <a:solidFill>
                <a:schemeClr val="bg1"/>
              </a:solidFill>
            </a:rPr>
            <a:t>what it wants and the estimated quantities.</a:t>
          </a:r>
          <a:endParaRPr lang="en-US" sz="3000" b="0" kern="1200" dirty="0">
            <a:solidFill>
              <a:schemeClr val="bg1"/>
            </a:solidFill>
          </a:endParaRPr>
        </a:p>
        <a:p>
          <a:pPr marL="285750" lvl="1" indent="-285750" algn="just" defTabSz="1333500" rtl="0">
            <a:lnSpc>
              <a:spcPct val="90000"/>
            </a:lnSpc>
            <a:spcBef>
              <a:spcPct val="0"/>
            </a:spcBef>
            <a:spcAft>
              <a:spcPct val="20000"/>
            </a:spcAft>
            <a:buChar char="•"/>
          </a:pPr>
          <a:endParaRPr lang="en-US" sz="3000" b="0" kern="1200" dirty="0">
            <a:solidFill>
              <a:schemeClr val="bg1"/>
            </a:solidFill>
          </a:endParaRPr>
        </a:p>
        <a:p>
          <a:pPr marL="285750" lvl="1" indent="-285750" algn="just" defTabSz="1333500" rtl="0">
            <a:lnSpc>
              <a:spcPct val="90000"/>
            </a:lnSpc>
            <a:spcBef>
              <a:spcPct val="0"/>
            </a:spcBef>
            <a:spcAft>
              <a:spcPct val="20000"/>
            </a:spcAft>
            <a:buChar char="•"/>
          </a:pPr>
          <a:endParaRPr lang="en-US" sz="3000" b="0" kern="1200" dirty="0">
            <a:solidFill>
              <a:schemeClr val="bg1"/>
            </a:solidFill>
          </a:endParaRPr>
        </a:p>
      </dsp:txBody>
      <dsp:txXfrm>
        <a:off x="0" y="945688"/>
        <a:ext cx="7772400" cy="3101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1C7C1-FBD8-4A9A-A9C5-C42685A58A1C}">
      <dsp:nvSpPr>
        <dsp:cNvPr id="0" name=""/>
        <dsp:cNvSpPr/>
      </dsp:nvSpPr>
      <dsp:spPr>
        <a:xfrm>
          <a:off x="0" y="0"/>
          <a:ext cx="7829550" cy="79150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dirty="0">
              <a:solidFill>
                <a:srgbClr val="009390"/>
              </a:solidFill>
            </a:rPr>
            <a:t>INVITATION TO QUOTE</a:t>
          </a:r>
        </a:p>
      </dsp:txBody>
      <dsp:txXfrm>
        <a:off x="38638" y="38638"/>
        <a:ext cx="7752274" cy="714229"/>
      </dsp:txXfrm>
    </dsp:sp>
    <dsp:sp modelId="{208EDF28-1D43-49F4-AD0E-84C421C679A0}">
      <dsp:nvSpPr>
        <dsp:cNvPr id="0" name=""/>
        <dsp:cNvSpPr/>
      </dsp:nvSpPr>
      <dsp:spPr>
        <a:xfrm>
          <a:off x="0" y="937157"/>
          <a:ext cx="7829550" cy="297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588" tIns="41910" rIns="234696" bIns="41910" numCol="1" spcCol="1270" anchor="t" anchorCtr="0">
          <a:noAutofit/>
        </a:bodyPr>
        <a:lstStyle/>
        <a:p>
          <a:pPr marL="228600" lvl="1" indent="-228600" algn="just" defTabSz="1155700" rtl="0">
            <a:lnSpc>
              <a:spcPct val="90000"/>
            </a:lnSpc>
            <a:spcBef>
              <a:spcPct val="0"/>
            </a:spcBef>
            <a:spcAft>
              <a:spcPct val="20000"/>
            </a:spcAft>
            <a:buChar char="•"/>
          </a:pPr>
          <a:r>
            <a:rPr lang="en-US" sz="2600" kern="1200" dirty="0">
              <a:solidFill>
                <a:schemeClr val="bg1"/>
              </a:solidFill>
            </a:rPr>
            <a:t>ITQs are used to purchase goods and services when the City can </a:t>
          </a:r>
          <a:r>
            <a:rPr lang="en-US" sz="2600" b="1" kern="1200" dirty="0">
              <a:solidFill>
                <a:schemeClr val="bg1"/>
              </a:solidFill>
            </a:rPr>
            <a:t>describe very clearly </a:t>
          </a:r>
          <a:r>
            <a:rPr lang="en-US" sz="2600" kern="1200" dirty="0">
              <a:solidFill>
                <a:schemeClr val="bg1"/>
              </a:solidFill>
            </a:rPr>
            <a:t>what it wants and the estimated quantities.  They are usually used for standard </a:t>
          </a:r>
          <a:r>
            <a:rPr lang="en-US" sz="2600" b="0" kern="1200" dirty="0">
              <a:solidFill>
                <a:schemeClr val="bg1"/>
              </a:solidFill>
            </a:rPr>
            <a:t>low dollar-value </a:t>
          </a:r>
          <a:r>
            <a:rPr lang="en-US" sz="2600" b="1" kern="1200" dirty="0">
              <a:solidFill>
                <a:schemeClr val="bg1"/>
              </a:solidFill>
            </a:rPr>
            <a:t>standard</a:t>
          </a:r>
          <a:r>
            <a:rPr lang="en-US" sz="2600" b="0" kern="1200" dirty="0">
              <a:solidFill>
                <a:schemeClr val="bg1"/>
              </a:solidFill>
            </a:rPr>
            <a:t> items </a:t>
          </a:r>
          <a:r>
            <a:rPr lang="en-US" sz="2600" kern="1200" dirty="0">
              <a:solidFill>
                <a:schemeClr val="bg1"/>
              </a:solidFill>
            </a:rPr>
            <a:t>where the total amount is </a:t>
          </a:r>
          <a:r>
            <a:rPr lang="en-US" sz="2600" b="1" kern="1200" dirty="0">
              <a:solidFill>
                <a:schemeClr val="bg1"/>
              </a:solidFill>
            </a:rPr>
            <a:t>$65,000 or less</a:t>
          </a:r>
          <a:r>
            <a:rPr lang="en-US" sz="2600" kern="1200" dirty="0">
              <a:solidFill>
                <a:schemeClr val="bg1"/>
              </a:solidFill>
            </a:rPr>
            <a:t>.</a:t>
          </a:r>
          <a:endParaRPr lang="en-US" sz="2600" b="0" kern="1200" dirty="0">
            <a:solidFill>
              <a:schemeClr val="bg1"/>
            </a:solidFill>
          </a:endParaRPr>
        </a:p>
        <a:p>
          <a:pPr marL="228600" lvl="1" indent="-228600" algn="just" defTabSz="1155700" rtl="0">
            <a:lnSpc>
              <a:spcPct val="90000"/>
            </a:lnSpc>
            <a:spcBef>
              <a:spcPct val="0"/>
            </a:spcBef>
            <a:spcAft>
              <a:spcPct val="20000"/>
            </a:spcAft>
            <a:buChar char="•"/>
          </a:pPr>
          <a:endParaRPr lang="en-US" sz="2600" b="0" kern="1200" dirty="0">
            <a:solidFill>
              <a:schemeClr val="bg1"/>
            </a:solidFill>
          </a:endParaRPr>
        </a:p>
      </dsp:txBody>
      <dsp:txXfrm>
        <a:off x="0" y="937157"/>
        <a:ext cx="7829550" cy="29748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534655"/>
            <a:ext cx="6858000" cy="968189"/>
          </a:xfrm>
        </p:spPr>
        <p:txBody>
          <a:bodyPr anchor="b"/>
          <a:lstStyle>
            <a:lvl1pPr algn="ctr">
              <a:defRPr sz="60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D33EDAD-E40B-4B60-A332-89F16E8A1C3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105156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3EDAD-E40B-4B60-A332-89F16E8A1C3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404963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33EDAD-E40B-4B60-A332-89F16E8A1C39}"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144314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p:spPr>
        <p:txBody>
          <a:bodyPr>
            <a:normAutofit/>
          </a:bodyPr>
          <a:lstStyle>
            <a:lvl1pPr>
              <a:defRPr sz="4000"/>
            </a:lvl1pPr>
            <a:lvl2pPr>
              <a:defRPr sz="3600"/>
            </a:lvl2pPr>
            <a:lvl3pPr>
              <a:defRPr sz="32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33EDAD-E40B-4B60-A332-89F16E8A1C39}"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240645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1879600"/>
            <a:ext cx="3868737" cy="2762250"/>
          </a:xfrm>
        </p:spPr>
        <p:txBody>
          <a:bodyPr>
            <a:noAutofit/>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1879600"/>
            <a:ext cx="3887788" cy="2762250"/>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3EDAD-E40B-4B60-A332-89F16E8A1C39}"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14159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33EDAD-E40B-4B60-A332-89F16E8A1C39}"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382921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3EDAD-E40B-4B60-A332-89F16E8A1C39}"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311994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3EDAD-E40B-4B60-A332-89F16E8A1C39}"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271551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3EDAD-E40B-4B60-A332-89F16E8A1C39}"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50E28A-D86E-48BD-A9FA-3FC9A15C8756}" type="slidenum">
              <a:rPr lang="en-US" smtClean="0"/>
              <a:t>‹#›</a:t>
            </a:fld>
            <a:endParaRPr lang="en-US"/>
          </a:p>
        </p:txBody>
      </p:sp>
    </p:spTree>
    <p:extLst>
      <p:ext uri="{BB962C8B-B14F-4D97-AF65-F5344CB8AC3E}">
        <p14:creationId xmlns:p14="http://schemas.microsoft.com/office/powerpoint/2010/main" val="302479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8D33EDAD-E40B-4B60-A332-89F16E8A1C39}" type="datetimeFigureOut">
              <a:rPr lang="en-US" smtClean="0"/>
              <a:pPr/>
              <a:t>8/14/2025</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A150E28A-D86E-48BD-A9FA-3FC9A15C8756}" type="slidenum">
              <a:rPr lang="en-US" smtClean="0"/>
              <a:pPr/>
              <a:t>‹#›</a:t>
            </a:fld>
            <a:endParaRPr lang="en-US" dirty="0"/>
          </a:p>
        </p:txBody>
      </p:sp>
    </p:spTree>
    <p:extLst>
      <p:ext uri="{BB962C8B-B14F-4D97-AF65-F5344CB8AC3E}">
        <p14:creationId xmlns:p14="http://schemas.microsoft.com/office/powerpoint/2010/main" val="31025488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914400" rtl="0" eaLnBrk="1" latinLnBrk="0" hangingPunct="1">
        <a:lnSpc>
          <a:spcPct val="90000"/>
        </a:lnSpc>
        <a:spcBef>
          <a:spcPct val="0"/>
        </a:spcBef>
        <a:buNone/>
        <a:defRPr sz="4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bg1"/>
          </a:solidFill>
          <a:latin typeface="Centaur" panose="020305040502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Centaur" panose="020305040502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Centaur" panose="020305040502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entaur" panose="020305040502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entaur" panose="020305040502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5.gi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6.wm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7.gi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8.wmf"/><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0.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1.wmf"/><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w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w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w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700" dirty="0">
                <a:cs typeface="Arial" pitchFamily="34" charset="0"/>
              </a:rPr>
              <a:t>HOW TO DO BUSINESS WITH THE </a:t>
            </a:r>
            <a:br>
              <a:rPr lang="en-US" sz="2700" dirty="0">
                <a:cs typeface="Arial" pitchFamily="34" charset="0"/>
              </a:rPr>
            </a:br>
            <a:r>
              <a:rPr lang="en-US" sz="2700" dirty="0">
                <a:cs typeface="Arial" pitchFamily="34" charset="0"/>
              </a:rPr>
              <a:t>CITY OF PALM BEACH GARDENS</a:t>
            </a:r>
            <a:endParaRPr lang="en-US" sz="2700" dirty="0"/>
          </a:p>
        </p:txBody>
      </p:sp>
    </p:spTree>
    <p:extLst>
      <p:ext uri="{BB962C8B-B14F-4D97-AF65-F5344CB8AC3E}">
        <p14:creationId xmlns:p14="http://schemas.microsoft.com/office/powerpoint/2010/main" val="227759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20386"/>
              </p:ext>
            </p:extLst>
          </p:nvPr>
        </p:nvGraphicFramePr>
        <p:xfrm>
          <a:off x="114300" y="857251"/>
          <a:ext cx="782955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0551" y="3252796"/>
            <a:ext cx="2846075" cy="1897384"/>
          </a:xfrm>
          <a:prstGeom prst="rect">
            <a:avLst/>
          </a:prstGeom>
        </p:spPr>
      </p:pic>
    </p:spTree>
    <p:extLst>
      <p:ext uri="{BB962C8B-B14F-4D97-AF65-F5344CB8AC3E}">
        <p14:creationId xmlns:p14="http://schemas.microsoft.com/office/powerpoint/2010/main" val="1959476278"/>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916898"/>
              </p:ext>
            </p:extLst>
          </p:nvPr>
        </p:nvGraphicFramePr>
        <p:xfrm>
          <a:off x="171450" y="857251"/>
          <a:ext cx="777240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kmra\AppData\Local\Microsoft\Windows\Temporary Internet Files\Content.IE5\22AZ9LVW\MM900283666[1].gif"/>
          <p:cNvPicPr>
            <a:picLocks noChangeAspect="1" noChangeArrowheads="1" noCrop="1"/>
          </p:cNvPicPr>
          <p:nvPr/>
        </p:nvPicPr>
        <p:blipFill>
          <a:blip r:embed="rId7" cstate="print"/>
          <a:srcRect/>
          <a:stretch>
            <a:fillRect/>
          </a:stretch>
        </p:blipFill>
        <p:spPr bwMode="auto">
          <a:xfrm>
            <a:off x="6858000" y="3600451"/>
            <a:ext cx="1085850" cy="1472591"/>
          </a:xfrm>
          <a:prstGeom prst="rect">
            <a:avLst/>
          </a:prstGeom>
          <a:noFill/>
        </p:spPr>
      </p:pic>
    </p:spTree>
    <p:extLst>
      <p:ext uri="{BB962C8B-B14F-4D97-AF65-F5344CB8AC3E}">
        <p14:creationId xmlns:p14="http://schemas.microsoft.com/office/powerpoint/2010/main" val="2132976710"/>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8655574"/>
              </p:ext>
            </p:extLst>
          </p:nvPr>
        </p:nvGraphicFramePr>
        <p:xfrm>
          <a:off x="171450" y="857252"/>
          <a:ext cx="7772400" cy="340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9550" y="3035113"/>
            <a:ext cx="1422372" cy="1879787"/>
          </a:xfrm>
          <a:prstGeom prst="rect">
            <a:avLst/>
          </a:prstGeom>
        </p:spPr>
      </p:pic>
    </p:spTree>
    <p:extLst>
      <p:ext uri="{BB962C8B-B14F-4D97-AF65-F5344CB8AC3E}">
        <p14:creationId xmlns:p14="http://schemas.microsoft.com/office/powerpoint/2010/main" val="1482976527"/>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7472121"/>
              </p:ext>
            </p:extLst>
          </p:nvPr>
        </p:nvGraphicFramePr>
        <p:xfrm>
          <a:off x="114300" y="857251"/>
          <a:ext cx="782955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 y="2514600"/>
            <a:ext cx="1670564" cy="1876806"/>
          </a:xfrm>
          <a:prstGeom prst="rect">
            <a:avLst/>
          </a:prstGeom>
        </p:spPr>
      </p:pic>
    </p:spTree>
    <p:extLst>
      <p:ext uri="{BB962C8B-B14F-4D97-AF65-F5344CB8AC3E}">
        <p14:creationId xmlns:p14="http://schemas.microsoft.com/office/powerpoint/2010/main" val="1769523344"/>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0204324"/>
              </p:ext>
            </p:extLst>
          </p:nvPr>
        </p:nvGraphicFramePr>
        <p:xfrm>
          <a:off x="171450" y="1028700"/>
          <a:ext cx="765810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8068" y="877456"/>
            <a:ext cx="1643063" cy="1806379"/>
          </a:xfrm>
          <a:prstGeom prst="rect">
            <a:avLst/>
          </a:prstGeom>
        </p:spPr>
      </p:pic>
      <p:sp>
        <p:nvSpPr>
          <p:cNvPr id="7" name="Title 1"/>
          <p:cNvSpPr>
            <a:spLocks noGrp="1"/>
          </p:cNvSpPr>
          <p:nvPr>
            <p:ph type="title"/>
          </p:nvPr>
        </p:nvSpPr>
        <p:spPr>
          <a:xfrm>
            <a:off x="914400" y="463925"/>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spTree>
    <p:extLst>
      <p:ext uri="{BB962C8B-B14F-4D97-AF65-F5344CB8AC3E}">
        <p14:creationId xmlns:p14="http://schemas.microsoft.com/office/powerpoint/2010/main" val="2055746956"/>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538478"/>
              </p:ext>
            </p:extLst>
          </p:nvPr>
        </p:nvGraphicFramePr>
        <p:xfrm>
          <a:off x="114300" y="1028700"/>
          <a:ext cx="771525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kmra\AppData\Local\Microsoft\Windows\Temporary Internet Files\Content.IE5\IFHWS0L2\MC900059184[1].wmf"/>
          <p:cNvPicPr>
            <a:picLocks noChangeAspect="1" noChangeArrowheads="1"/>
          </p:cNvPicPr>
          <p:nvPr/>
        </p:nvPicPr>
        <p:blipFill>
          <a:blip r:embed="rId7" cstate="print"/>
          <a:srcRect/>
          <a:stretch>
            <a:fillRect/>
          </a:stretch>
        </p:blipFill>
        <p:spPr bwMode="auto">
          <a:xfrm>
            <a:off x="7285961" y="757650"/>
            <a:ext cx="1501072" cy="1525934"/>
          </a:xfrm>
          <a:prstGeom prst="rect">
            <a:avLst/>
          </a:prstGeom>
          <a:noFill/>
        </p:spPr>
      </p:pic>
      <p:sp>
        <p:nvSpPr>
          <p:cNvPr id="6" name="Title 1"/>
          <p:cNvSpPr>
            <a:spLocks noGrp="1"/>
          </p:cNvSpPr>
          <p:nvPr>
            <p:ph type="title"/>
          </p:nvPr>
        </p:nvSpPr>
        <p:spPr>
          <a:xfrm>
            <a:off x="885825" y="377428"/>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spTree>
    <p:extLst>
      <p:ext uri="{BB962C8B-B14F-4D97-AF65-F5344CB8AC3E}">
        <p14:creationId xmlns:p14="http://schemas.microsoft.com/office/powerpoint/2010/main" val="1443064679"/>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4938462"/>
              </p:ext>
            </p:extLst>
          </p:nvPr>
        </p:nvGraphicFramePr>
        <p:xfrm>
          <a:off x="114300" y="1028700"/>
          <a:ext cx="7715250"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2526" y="2634418"/>
            <a:ext cx="1794047" cy="1789301"/>
          </a:xfrm>
          <a:prstGeom prst="rect">
            <a:avLst/>
          </a:prstGeom>
        </p:spPr>
      </p:pic>
      <p:sp>
        <p:nvSpPr>
          <p:cNvPr id="7" name="Title 1"/>
          <p:cNvSpPr>
            <a:spLocks noGrp="1"/>
          </p:cNvSpPr>
          <p:nvPr>
            <p:ph type="title"/>
          </p:nvPr>
        </p:nvSpPr>
        <p:spPr>
          <a:xfrm>
            <a:off x="885825" y="377428"/>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spTree>
    <p:extLst>
      <p:ext uri="{BB962C8B-B14F-4D97-AF65-F5344CB8AC3E}">
        <p14:creationId xmlns:p14="http://schemas.microsoft.com/office/powerpoint/2010/main" val="1346535000"/>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6210933"/>
              </p:ext>
            </p:extLst>
          </p:nvPr>
        </p:nvGraphicFramePr>
        <p:xfrm>
          <a:off x="171450" y="942201"/>
          <a:ext cx="7658100" cy="408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kmra\AppData\Local\Microsoft\Windows\Temporary Internet Files\Content.IE5\22AZ9LVW\MC900437803[1].wmf"/>
          <p:cNvPicPr>
            <a:picLocks noChangeAspect="1" noChangeArrowheads="1"/>
          </p:cNvPicPr>
          <p:nvPr/>
        </p:nvPicPr>
        <p:blipFill>
          <a:blip r:embed="rId7" cstate="print"/>
          <a:srcRect/>
          <a:stretch>
            <a:fillRect/>
          </a:stretch>
        </p:blipFill>
        <p:spPr bwMode="auto">
          <a:xfrm>
            <a:off x="7748587" y="3636169"/>
            <a:ext cx="1395413" cy="1393031"/>
          </a:xfrm>
          <a:prstGeom prst="rect">
            <a:avLst/>
          </a:prstGeom>
          <a:noFill/>
        </p:spPr>
      </p:pic>
      <p:sp>
        <p:nvSpPr>
          <p:cNvPr id="6" name="Title 1"/>
          <p:cNvSpPr>
            <a:spLocks noGrp="1"/>
          </p:cNvSpPr>
          <p:nvPr>
            <p:ph type="title"/>
          </p:nvPr>
        </p:nvSpPr>
        <p:spPr>
          <a:xfrm>
            <a:off x="914400" y="29092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spTree>
    <p:extLst>
      <p:ext uri="{BB962C8B-B14F-4D97-AF65-F5344CB8AC3E}">
        <p14:creationId xmlns:p14="http://schemas.microsoft.com/office/powerpoint/2010/main" val="3782588747"/>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174" y="374822"/>
            <a:ext cx="6447501" cy="653878"/>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544098"/>
              </p:ext>
            </p:extLst>
          </p:nvPr>
        </p:nvGraphicFramePr>
        <p:xfrm>
          <a:off x="114299" y="1028700"/>
          <a:ext cx="7954663"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C:\Users\kmra\AppData\Local\Microsoft\Windows\Temporary Internet Files\Content.IE5\22AZ9LVW\MC900441327[1].png"/>
          <p:cNvPicPr>
            <a:picLocks noChangeAspect="1" noChangeArrowheads="1"/>
          </p:cNvPicPr>
          <p:nvPr/>
        </p:nvPicPr>
        <p:blipFill>
          <a:blip r:embed="rId7" cstate="print"/>
          <a:srcRect/>
          <a:stretch>
            <a:fillRect/>
          </a:stretch>
        </p:blipFill>
        <p:spPr bwMode="auto">
          <a:xfrm flipH="1">
            <a:off x="7424866" y="3286898"/>
            <a:ext cx="1632636" cy="1632636"/>
          </a:xfrm>
          <a:prstGeom prst="rect">
            <a:avLst/>
          </a:prstGeom>
          <a:noFill/>
        </p:spPr>
      </p:pic>
    </p:spTree>
    <p:extLst>
      <p:ext uri="{BB962C8B-B14F-4D97-AF65-F5344CB8AC3E}">
        <p14:creationId xmlns:p14="http://schemas.microsoft.com/office/powerpoint/2010/main" val="2328457523"/>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5762796"/>
              </p:ext>
            </p:extLst>
          </p:nvPr>
        </p:nvGraphicFramePr>
        <p:xfrm>
          <a:off x="171450" y="1028700"/>
          <a:ext cx="8255858"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7012" y="546487"/>
            <a:ext cx="1455538" cy="1269957"/>
          </a:xfrm>
          <a:prstGeom prst="rect">
            <a:avLst/>
          </a:prstGeom>
        </p:spPr>
      </p:pic>
      <p:sp>
        <p:nvSpPr>
          <p:cNvPr id="7" name="Title 1"/>
          <p:cNvSpPr>
            <a:spLocks noGrp="1"/>
          </p:cNvSpPr>
          <p:nvPr>
            <p:ph type="title"/>
          </p:nvPr>
        </p:nvSpPr>
        <p:spPr>
          <a:xfrm>
            <a:off x="748174" y="374822"/>
            <a:ext cx="6447501" cy="653878"/>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spTree>
    <p:extLst>
      <p:ext uri="{BB962C8B-B14F-4D97-AF65-F5344CB8AC3E}">
        <p14:creationId xmlns:p14="http://schemas.microsoft.com/office/powerpoint/2010/main" val="2177620362"/>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10"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7244818"/>
              </p:ext>
            </p:extLst>
          </p:nvPr>
        </p:nvGraphicFramePr>
        <p:xfrm>
          <a:off x="171450" y="857251"/>
          <a:ext cx="8172450" cy="4229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1943100"/>
            <a:ext cx="2883564" cy="2754449"/>
          </a:xfrm>
          <a:prstGeom prst="rect">
            <a:avLst/>
          </a:prstGeom>
        </p:spPr>
      </p:pic>
    </p:spTree>
    <p:extLst>
      <p:ext uri="{BB962C8B-B14F-4D97-AF65-F5344CB8AC3E}">
        <p14:creationId xmlns:p14="http://schemas.microsoft.com/office/powerpoint/2010/main" val="2561301957"/>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61322896"/>
              </p:ext>
            </p:extLst>
          </p:nvPr>
        </p:nvGraphicFramePr>
        <p:xfrm>
          <a:off x="114299" y="1028700"/>
          <a:ext cx="8288295" cy="3395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kmra\AppData\Local\Microsoft\Windows\Temporary Internet Files\Content.IE5\Z1DRZOH1\MC900435410[1].wmf"/>
          <p:cNvPicPr>
            <a:picLocks noChangeAspect="1" noChangeArrowheads="1"/>
          </p:cNvPicPr>
          <p:nvPr/>
        </p:nvPicPr>
        <p:blipFill>
          <a:blip r:embed="rId7" cstate="print"/>
          <a:srcRect/>
          <a:stretch>
            <a:fillRect/>
          </a:stretch>
        </p:blipFill>
        <p:spPr bwMode="auto">
          <a:xfrm>
            <a:off x="7829550" y="22698"/>
            <a:ext cx="1119629" cy="1394165"/>
          </a:xfrm>
          <a:prstGeom prst="rect">
            <a:avLst/>
          </a:prstGeom>
          <a:noFill/>
        </p:spPr>
      </p:pic>
      <p:sp>
        <p:nvSpPr>
          <p:cNvPr id="6" name="Title 1"/>
          <p:cNvSpPr>
            <a:spLocks noGrp="1"/>
          </p:cNvSpPr>
          <p:nvPr>
            <p:ph type="title"/>
          </p:nvPr>
        </p:nvSpPr>
        <p:spPr>
          <a:xfrm>
            <a:off x="748174" y="374822"/>
            <a:ext cx="6447501" cy="653878"/>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spTree>
    <p:extLst>
      <p:ext uri="{BB962C8B-B14F-4D97-AF65-F5344CB8AC3E}">
        <p14:creationId xmlns:p14="http://schemas.microsoft.com/office/powerpoint/2010/main" val="3551884031"/>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7"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699234"/>
              </p:ext>
            </p:extLst>
          </p:nvPr>
        </p:nvGraphicFramePr>
        <p:xfrm>
          <a:off x="114300" y="857251"/>
          <a:ext cx="8229600" cy="4229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3650" y="2800350"/>
            <a:ext cx="1164634" cy="1549020"/>
          </a:xfrm>
          <a:prstGeom prst="rect">
            <a:avLst/>
          </a:prstGeom>
        </p:spPr>
      </p:pic>
    </p:spTree>
    <p:extLst>
      <p:ext uri="{BB962C8B-B14F-4D97-AF65-F5344CB8AC3E}">
        <p14:creationId xmlns:p14="http://schemas.microsoft.com/office/powerpoint/2010/main" val="1909497005"/>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8868560"/>
              </p:ext>
            </p:extLst>
          </p:nvPr>
        </p:nvGraphicFramePr>
        <p:xfrm>
          <a:off x="114300" y="857251"/>
          <a:ext cx="782955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kmra\AppData\Local\Microsoft\Windows\Temporary Internet Files\Content.IE5\Z1DRZOH1\MC900053326[1].wmf"/>
          <p:cNvPicPr>
            <a:picLocks noChangeAspect="1" noChangeArrowheads="1"/>
          </p:cNvPicPr>
          <p:nvPr/>
        </p:nvPicPr>
        <p:blipFill>
          <a:blip r:embed="rId7" cstate="print"/>
          <a:srcRect/>
          <a:stretch>
            <a:fillRect/>
          </a:stretch>
        </p:blipFill>
        <p:spPr bwMode="auto">
          <a:xfrm>
            <a:off x="7291000" y="3159938"/>
            <a:ext cx="1604021" cy="1645319"/>
          </a:xfrm>
          <a:prstGeom prst="rect">
            <a:avLst/>
          </a:prstGeom>
          <a:noFill/>
        </p:spPr>
      </p:pic>
    </p:spTree>
    <p:extLst>
      <p:ext uri="{BB962C8B-B14F-4D97-AF65-F5344CB8AC3E}">
        <p14:creationId xmlns:p14="http://schemas.microsoft.com/office/powerpoint/2010/main" val="3907758905"/>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28005"/>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3235851"/>
              </p:ext>
            </p:extLst>
          </p:nvPr>
        </p:nvGraphicFramePr>
        <p:xfrm>
          <a:off x="114300" y="857251"/>
          <a:ext cx="782955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5175" y="1925138"/>
            <a:ext cx="1843206" cy="1742406"/>
          </a:xfrm>
          <a:prstGeom prst="rect">
            <a:avLst/>
          </a:prstGeom>
        </p:spPr>
      </p:pic>
    </p:spTree>
    <p:extLst>
      <p:ext uri="{BB962C8B-B14F-4D97-AF65-F5344CB8AC3E}">
        <p14:creationId xmlns:p14="http://schemas.microsoft.com/office/powerpoint/2010/main" val="416435604"/>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9501455"/>
              </p:ext>
            </p:extLst>
          </p:nvPr>
        </p:nvGraphicFramePr>
        <p:xfrm>
          <a:off x="114300" y="857251"/>
          <a:ext cx="782955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9254" y="4268414"/>
            <a:ext cx="2298650" cy="875086"/>
          </a:xfrm>
          <a:prstGeom prst="rect">
            <a:avLst/>
          </a:prstGeom>
        </p:spPr>
      </p:pic>
    </p:spTree>
    <p:extLst>
      <p:ext uri="{BB962C8B-B14F-4D97-AF65-F5344CB8AC3E}">
        <p14:creationId xmlns:p14="http://schemas.microsoft.com/office/powerpoint/2010/main" val="2651589598"/>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639667"/>
              </p:ext>
            </p:extLst>
          </p:nvPr>
        </p:nvGraphicFramePr>
        <p:xfrm>
          <a:off x="114300" y="857251"/>
          <a:ext cx="782955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kmra\AppData\Local\Microsoft\Windows\Temporary Internet Files\Content.IE5\WX2O9K55\MC900230760[1].wmf"/>
          <p:cNvPicPr>
            <a:picLocks noChangeAspect="1" noChangeArrowheads="1"/>
          </p:cNvPicPr>
          <p:nvPr/>
        </p:nvPicPr>
        <p:blipFill>
          <a:blip r:embed="rId7" cstate="print"/>
          <a:srcRect/>
          <a:stretch>
            <a:fillRect/>
          </a:stretch>
        </p:blipFill>
        <p:spPr bwMode="auto">
          <a:xfrm>
            <a:off x="5793610" y="3528667"/>
            <a:ext cx="2152467" cy="1614833"/>
          </a:xfrm>
          <a:prstGeom prst="rect">
            <a:avLst/>
          </a:prstGeom>
          <a:noFill/>
        </p:spPr>
      </p:pic>
    </p:spTree>
    <p:extLst>
      <p:ext uri="{BB962C8B-B14F-4D97-AF65-F5344CB8AC3E}">
        <p14:creationId xmlns:p14="http://schemas.microsoft.com/office/powerpoint/2010/main" val="233067290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6242184"/>
              </p:ext>
            </p:extLst>
          </p:nvPr>
        </p:nvGraphicFramePr>
        <p:xfrm>
          <a:off x="171450" y="857251"/>
          <a:ext cx="777240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500" y="2866036"/>
            <a:ext cx="1535692" cy="2114550"/>
          </a:xfrm>
          <a:prstGeom prst="rect">
            <a:avLst/>
          </a:prstGeom>
        </p:spPr>
      </p:pic>
    </p:spTree>
    <p:extLst>
      <p:ext uri="{BB962C8B-B14F-4D97-AF65-F5344CB8AC3E}">
        <p14:creationId xmlns:p14="http://schemas.microsoft.com/office/powerpoint/2010/main" val="3755401227"/>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05979"/>
            <a:ext cx="6172200" cy="651272"/>
          </a:xfrm>
        </p:spPr>
        <p:style>
          <a:lnRef idx="0">
            <a:schemeClr val="accent3"/>
          </a:lnRef>
          <a:fillRef idx="3">
            <a:schemeClr val="accent3"/>
          </a:fillRef>
          <a:effectRef idx="3">
            <a:schemeClr val="accent3"/>
          </a:effectRef>
          <a:fontRef idx="minor">
            <a:schemeClr val="lt1"/>
          </a:fontRef>
        </p:style>
        <p:txBody>
          <a:bodyPr>
            <a:normAutofit/>
          </a:bodyPr>
          <a:lstStyle/>
          <a:p>
            <a:br>
              <a:rPr lang="en-US" sz="1500" dirty="0"/>
            </a:br>
            <a:r>
              <a:rPr lang="en-US" sz="1500" dirty="0"/>
              <a:t>“How to Do Business with the City of Palm Beach Gardens”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225822"/>
              </p:ext>
            </p:extLst>
          </p:nvPr>
        </p:nvGraphicFramePr>
        <p:xfrm>
          <a:off x="171450" y="857251"/>
          <a:ext cx="7772400"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kmra\AppData\Local\Microsoft\Windows\Temporary Internet Files\Content.IE5\22AZ9LVW\MC900347275[1].wmf"/>
          <p:cNvPicPr>
            <a:picLocks noChangeAspect="1" noChangeArrowheads="1"/>
          </p:cNvPicPr>
          <p:nvPr/>
        </p:nvPicPr>
        <p:blipFill>
          <a:blip r:embed="rId7" cstate="print"/>
          <a:srcRect/>
          <a:stretch>
            <a:fillRect/>
          </a:stretch>
        </p:blipFill>
        <p:spPr bwMode="auto">
          <a:xfrm>
            <a:off x="7200901" y="2937475"/>
            <a:ext cx="1620239" cy="1977425"/>
          </a:xfrm>
          <a:prstGeom prst="rect">
            <a:avLst/>
          </a:prstGeom>
          <a:noFill/>
        </p:spPr>
      </p:pic>
    </p:spTree>
    <p:extLst>
      <p:ext uri="{BB962C8B-B14F-4D97-AF65-F5344CB8AC3E}">
        <p14:creationId xmlns:p14="http://schemas.microsoft.com/office/powerpoint/2010/main" val="437863116"/>
      </p:ext>
    </p:extLst>
  </p:cSld>
  <p:clrMapOvr>
    <a:masterClrMapping/>
  </p:clrMapOvr>
  <p:transition>
    <p:wipe dir="d"/>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G_Teal.potx [Read-Only]" id="{6D5E1802-A38D-4031-82FA-7DAB8175972F}" vid="{A2D214E9-BFBE-4F2A-8EB0-5CFBE383D083}"/>
    </a:ext>
  </a:extLst>
</a:theme>
</file>

<file path=docProps/app.xml><?xml version="1.0" encoding="utf-8"?>
<Properties xmlns="http://schemas.openxmlformats.org/officeDocument/2006/extended-properties" xmlns:vt="http://schemas.openxmlformats.org/officeDocument/2006/docPropsVTypes">
  <Template/>
  <TotalTime>185</TotalTime>
  <Words>1564</Words>
  <Application>Microsoft Office PowerPoint</Application>
  <PresentationFormat>On-screen Show (16:9)</PresentationFormat>
  <Paragraphs>107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Centaur</vt:lpstr>
      <vt:lpstr>Times New Roman</vt:lpstr>
      <vt:lpstr>1_Custom Design</vt:lpstr>
      <vt:lpstr>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lpstr> “How to Do Business with the City of Palm Beach Gardens”</vt:lpstr>
    </vt:vector>
  </TitlesOfParts>
  <Company>City of Palm Beach Gardens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DO BUSINESS WITH THE  CITY OF PALM BEACH GARDENS”</dc:title>
  <dc:subject>Palm Beach Gardens Teal PowerPoint Template</dc:subject>
  <dc:creator>Candice Temple</dc:creator>
  <cp:lastModifiedBy>Km Ra</cp:lastModifiedBy>
  <cp:revision>5</cp:revision>
  <cp:lastPrinted>2016-10-25T17:58:07Z</cp:lastPrinted>
  <dcterms:created xsi:type="dcterms:W3CDTF">2016-10-25T15:08:44Z</dcterms:created>
  <dcterms:modified xsi:type="dcterms:W3CDTF">2025-08-14T17:30:53Z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c2c8ff-d603-46ec-b1e6-840ae3fad9d4_Enabled">
    <vt:lpwstr>true</vt:lpwstr>
  </property>
  <property fmtid="{D5CDD505-2E9C-101B-9397-08002B2CF9AE}" pid="3" name="MSIP_Label_dec2c8ff-d603-46ec-b1e6-840ae3fad9d4_SetDate">
    <vt:lpwstr>2025-02-28T14:05:58Z</vt:lpwstr>
  </property>
  <property fmtid="{D5CDD505-2E9C-101B-9397-08002B2CF9AE}" pid="4" name="MSIP_Label_dec2c8ff-d603-46ec-b1e6-840ae3fad9d4_Method">
    <vt:lpwstr>Standard</vt:lpwstr>
  </property>
  <property fmtid="{D5CDD505-2E9C-101B-9397-08002B2CF9AE}" pid="5" name="MSIP_Label_dec2c8ff-d603-46ec-b1e6-840ae3fad9d4_Name">
    <vt:lpwstr>Public</vt:lpwstr>
  </property>
  <property fmtid="{D5CDD505-2E9C-101B-9397-08002B2CF9AE}" pid="6" name="MSIP_Label_dec2c8ff-d603-46ec-b1e6-840ae3fad9d4_SiteId">
    <vt:lpwstr>f9bf5668-fdc7-47ad-be7a-4c58c8f1ec13</vt:lpwstr>
  </property>
  <property fmtid="{D5CDD505-2E9C-101B-9397-08002B2CF9AE}" pid="7" name="MSIP_Label_dec2c8ff-d603-46ec-b1e6-840ae3fad9d4_ActionId">
    <vt:lpwstr>e9478705-3054-4b4a-9c32-3da754631349</vt:lpwstr>
  </property>
  <property fmtid="{D5CDD505-2E9C-101B-9397-08002B2CF9AE}" pid="8" name="MSIP_Label_dec2c8ff-d603-46ec-b1e6-840ae3fad9d4_ContentBits">
    <vt:lpwstr>0</vt:lpwstr>
  </property>
  <property fmtid="{D5CDD505-2E9C-101B-9397-08002B2CF9AE}" pid="9" name="MSIP_Label_dec2c8ff-d603-46ec-b1e6-840ae3fad9d4_Tag">
    <vt:lpwstr>10, 3, 0, 1</vt:lpwstr>
  </property>
</Properties>
</file>