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69" r:id="rId3"/>
    <p:sldId id="257" r:id="rId4"/>
    <p:sldId id="266" r:id="rId5"/>
    <p:sldId id="261" r:id="rId6"/>
    <p:sldId id="258" r:id="rId7"/>
    <p:sldId id="267" r:id="rId8"/>
    <p:sldId id="260" r:id="rId9"/>
    <p:sldId id="262" r:id="rId10"/>
    <p:sldId id="263" r:id="rId11"/>
    <p:sldId id="259" r:id="rId12"/>
    <p:sldId id="268" r:id="rId13"/>
    <p:sldId id="270" r:id="rId14"/>
    <p:sldId id="264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m Ra" userId="3e452807-4895-4fc8-8635-ca554d90d64e" providerId="ADAL" clId="{56233022-EF70-47BE-9B41-B071DF83E9D0}"/>
    <pc:docChg chg="undo custSel modSld sldOrd">
      <pc:chgData name="Km Ra" userId="3e452807-4895-4fc8-8635-ca554d90d64e" providerId="ADAL" clId="{56233022-EF70-47BE-9B41-B071DF83E9D0}" dt="2023-03-07T15:13:02.075" v="428" actId="20577"/>
      <pc:docMkLst>
        <pc:docMk/>
      </pc:docMkLst>
      <pc:sldChg chg="modSp mod">
        <pc:chgData name="Km Ra" userId="3e452807-4895-4fc8-8635-ca554d90d64e" providerId="ADAL" clId="{56233022-EF70-47BE-9B41-B071DF83E9D0}" dt="2023-03-07T14:49:22.704" v="3" actId="20577"/>
        <pc:sldMkLst>
          <pc:docMk/>
          <pc:sldMk cId="1126286427" sldId="256"/>
        </pc:sldMkLst>
        <pc:spChg chg="mod">
          <ac:chgData name="Km Ra" userId="3e452807-4895-4fc8-8635-ca554d90d64e" providerId="ADAL" clId="{56233022-EF70-47BE-9B41-B071DF83E9D0}" dt="2023-03-07T14:49:22.704" v="3" actId="20577"/>
          <ac:spMkLst>
            <pc:docMk/>
            <pc:sldMk cId="1126286427" sldId="256"/>
            <ac:spMk id="2" creationId="{00000000-0000-0000-0000-000000000000}"/>
          </ac:spMkLst>
        </pc:spChg>
      </pc:sldChg>
      <pc:sldChg chg="modSp mod">
        <pc:chgData name="Km Ra" userId="3e452807-4895-4fc8-8635-ca554d90d64e" providerId="ADAL" clId="{56233022-EF70-47BE-9B41-B071DF83E9D0}" dt="2023-03-07T14:50:15.525" v="64" actId="20577"/>
        <pc:sldMkLst>
          <pc:docMk/>
          <pc:sldMk cId="3137213731" sldId="257"/>
        </pc:sldMkLst>
        <pc:spChg chg="mod">
          <ac:chgData name="Km Ra" userId="3e452807-4895-4fc8-8635-ca554d90d64e" providerId="ADAL" clId="{56233022-EF70-47BE-9B41-B071DF83E9D0}" dt="2023-03-07T14:49:44.017" v="19" actId="20577"/>
          <ac:spMkLst>
            <pc:docMk/>
            <pc:sldMk cId="3137213731" sldId="257"/>
            <ac:spMk id="2" creationId="{0A5D3FF5-2A93-42B1-AAAB-E2F9EDE987A0}"/>
          </ac:spMkLst>
        </pc:spChg>
        <pc:spChg chg="mod">
          <ac:chgData name="Km Ra" userId="3e452807-4895-4fc8-8635-ca554d90d64e" providerId="ADAL" clId="{56233022-EF70-47BE-9B41-B071DF83E9D0}" dt="2023-03-07T14:50:15.525" v="64" actId="20577"/>
          <ac:spMkLst>
            <pc:docMk/>
            <pc:sldMk cId="3137213731" sldId="257"/>
            <ac:spMk id="3" creationId="{E1CF5898-C0B0-4DBE-BE86-B93702ED3307}"/>
          </ac:spMkLst>
        </pc:spChg>
      </pc:sldChg>
      <pc:sldChg chg="modSp mod">
        <pc:chgData name="Km Ra" userId="3e452807-4895-4fc8-8635-ca554d90d64e" providerId="ADAL" clId="{56233022-EF70-47BE-9B41-B071DF83E9D0}" dt="2023-03-07T14:50:32.183" v="68" actId="20577"/>
        <pc:sldMkLst>
          <pc:docMk/>
          <pc:sldMk cId="142490415" sldId="258"/>
        </pc:sldMkLst>
        <pc:spChg chg="mod">
          <ac:chgData name="Km Ra" userId="3e452807-4895-4fc8-8635-ca554d90d64e" providerId="ADAL" clId="{56233022-EF70-47BE-9B41-B071DF83E9D0}" dt="2023-03-07T14:50:32.183" v="68" actId="20577"/>
          <ac:spMkLst>
            <pc:docMk/>
            <pc:sldMk cId="142490415" sldId="258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51:08.509" v="92" actId="20577"/>
        <pc:sldMkLst>
          <pc:docMk/>
          <pc:sldMk cId="2698746815" sldId="259"/>
        </pc:sldMkLst>
        <pc:spChg chg="mod">
          <ac:chgData name="Km Ra" userId="3e452807-4895-4fc8-8635-ca554d90d64e" providerId="ADAL" clId="{56233022-EF70-47BE-9B41-B071DF83E9D0}" dt="2023-03-07T14:51:08.509" v="92" actId="20577"/>
          <ac:spMkLst>
            <pc:docMk/>
            <pc:sldMk cId="2698746815" sldId="259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5:13:02.075" v="428" actId="20577"/>
        <pc:sldMkLst>
          <pc:docMk/>
          <pc:sldMk cId="4070245534" sldId="260"/>
        </pc:sldMkLst>
        <pc:spChg chg="mod">
          <ac:chgData name="Km Ra" userId="3e452807-4895-4fc8-8635-ca554d90d64e" providerId="ADAL" clId="{56233022-EF70-47BE-9B41-B071DF83E9D0}" dt="2023-03-07T14:50:51.862" v="80" actId="20577"/>
          <ac:spMkLst>
            <pc:docMk/>
            <pc:sldMk cId="4070245534" sldId="260"/>
            <ac:spMk id="2" creationId="{0A5D3FF5-2A93-42B1-AAAB-E2F9EDE987A0}"/>
          </ac:spMkLst>
        </pc:spChg>
        <pc:spChg chg="mod">
          <ac:chgData name="Km Ra" userId="3e452807-4895-4fc8-8635-ca554d90d64e" providerId="ADAL" clId="{56233022-EF70-47BE-9B41-B071DF83E9D0}" dt="2023-03-07T15:13:02.075" v="428" actId="20577"/>
          <ac:spMkLst>
            <pc:docMk/>
            <pc:sldMk cId="4070245534" sldId="260"/>
            <ac:spMk id="3" creationId="{E1CF5898-C0B0-4DBE-BE86-B93702ED3307}"/>
          </ac:spMkLst>
        </pc:spChg>
      </pc:sldChg>
      <pc:sldChg chg="modSp mod ord">
        <pc:chgData name="Km Ra" userId="3e452807-4895-4fc8-8635-ca554d90d64e" providerId="ADAL" clId="{56233022-EF70-47BE-9B41-B071DF83E9D0}" dt="2023-03-07T15:11:34.335" v="322"/>
        <pc:sldMkLst>
          <pc:docMk/>
          <pc:sldMk cId="4014987290" sldId="261"/>
        </pc:sldMkLst>
        <pc:spChg chg="mod">
          <ac:chgData name="Km Ra" userId="3e452807-4895-4fc8-8635-ca554d90d64e" providerId="ADAL" clId="{56233022-EF70-47BE-9B41-B071DF83E9D0}" dt="2023-03-07T14:50:44.002" v="76" actId="20577"/>
          <ac:spMkLst>
            <pc:docMk/>
            <pc:sldMk cId="4014987290" sldId="261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50:57.201" v="84" actId="20577"/>
        <pc:sldMkLst>
          <pc:docMk/>
          <pc:sldMk cId="877219481" sldId="262"/>
        </pc:sldMkLst>
        <pc:spChg chg="mod">
          <ac:chgData name="Km Ra" userId="3e452807-4895-4fc8-8635-ca554d90d64e" providerId="ADAL" clId="{56233022-EF70-47BE-9B41-B071DF83E9D0}" dt="2023-03-07T14:50:57.201" v="84" actId="20577"/>
          <ac:spMkLst>
            <pc:docMk/>
            <pc:sldMk cId="877219481" sldId="262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51:02.417" v="88" actId="20577"/>
        <pc:sldMkLst>
          <pc:docMk/>
          <pc:sldMk cId="3419295784" sldId="263"/>
        </pc:sldMkLst>
        <pc:spChg chg="mod">
          <ac:chgData name="Km Ra" userId="3e452807-4895-4fc8-8635-ca554d90d64e" providerId="ADAL" clId="{56233022-EF70-47BE-9B41-B071DF83E9D0}" dt="2023-03-07T14:51:02.417" v="88" actId="20577"/>
          <ac:spMkLst>
            <pc:docMk/>
            <pc:sldMk cId="3419295784" sldId="263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52:20.854" v="135" actId="20577"/>
        <pc:sldMkLst>
          <pc:docMk/>
          <pc:sldMk cId="3939983045" sldId="264"/>
        </pc:sldMkLst>
        <pc:spChg chg="mod">
          <ac:chgData name="Km Ra" userId="3e452807-4895-4fc8-8635-ca554d90d64e" providerId="ADAL" clId="{56233022-EF70-47BE-9B41-B071DF83E9D0}" dt="2023-03-07T14:52:03.025" v="124" actId="20577"/>
          <ac:spMkLst>
            <pc:docMk/>
            <pc:sldMk cId="3939983045" sldId="264"/>
            <ac:spMk id="2" creationId="{0A5D3FF5-2A93-42B1-AAAB-E2F9EDE987A0}"/>
          </ac:spMkLst>
        </pc:spChg>
        <pc:spChg chg="mod">
          <ac:chgData name="Km Ra" userId="3e452807-4895-4fc8-8635-ca554d90d64e" providerId="ADAL" clId="{56233022-EF70-47BE-9B41-B071DF83E9D0}" dt="2023-03-07T14:52:20.854" v="135" actId="20577"/>
          <ac:spMkLst>
            <pc:docMk/>
            <pc:sldMk cId="3939983045" sldId="264"/>
            <ac:spMk id="3" creationId="{E1CF5898-C0B0-4DBE-BE86-B93702ED3307}"/>
          </ac:spMkLst>
        </pc:spChg>
      </pc:sldChg>
      <pc:sldChg chg="modSp mod">
        <pc:chgData name="Km Ra" userId="3e452807-4895-4fc8-8635-ca554d90d64e" providerId="ADAL" clId="{56233022-EF70-47BE-9B41-B071DF83E9D0}" dt="2023-03-07T14:52:25.147" v="139" actId="20577"/>
        <pc:sldMkLst>
          <pc:docMk/>
          <pc:sldMk cId="2527090336" sldId="265"/>
        </pc:sldMkLst>
        <pc:spChg chg="mod">
          <ac:chgData name="Km Ra" userId="3e452807-4895-4fc8-8635-ca554d90d64e" providerId="ADAL" clId="{56233022-EF70-47BE-9B41-B071DF83E9D0}" dt="2023-03-07T14:52:25.147" v="139" actId="20577"/>
          <ac:spMkLst>
            <pc:docMk/>
            <pc:sldMk cId="2527090336" sldId="265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5:12:06.529" v="325" actId="6549"/>
        <pc:sldMkLst>
          <pc:docMk/>
          <pc:sldMk cId="2062923506" sldId="267"/>
        </pc:sldMkLst>
        <pc:spChg chg="mod">
          <ac:chgData name="Km Ra" userId="3e452807-4895-4fc8-8635-ca554d90d64e" providerId="ADAL" clId="{56233022-EF70-47BE-9B41-B071DF83E9D0}" dt="2023-03-07T14:50:37.265" v="72" actId="20577"/>
          <ac:spMkLst>
            <pc:docMk/>
            <pc:sldMk cId="2062923506" sldId="267"/>
            <ac:spMk id="2" creationId="{0A5D3FF5-2A93-42B1-AAAB-E2F9EDE987A0}"/>
          </ac:spMkLst>
        </pc:spChg>
        <pc:spChg chg="mod">
          <ac:chgData name="Km Ra" userId="3e452807-4895-4fc8-8635-ca554d90d64e" providerId="ADAL" clId="{56233022-EF70-47BE-9B41-B071DF83E9D0}" dt="2023-03-07T15:12:06.529" v="325" actId="6549"/>
          <ac:spMkLst>
            <pc:docMk/>
            <pc:sldMk cId="2062923506" sldId="267"/>
            <ac:spMk id="3" creationId="{E1CF5898-C0B0-4DBE-BE86-B93702ED3307}"/>
          </ac:spMkLst>
        </pc:spChg>
      </pc:sldChg>
      <pc:sldChg chg="modSp mod">
        <pc:chgData name="Km Ra" userId="3e452807-4895-4fc8-8635-ca554d90d64e" providerId="ADAL" clId="{56233022-EF70-47BE-9B41-B071DF83E9D0}" dt="2023-03-07T14:51:16.035" v="96" actId="20577"/>
        <pc:sldMkLst>
          <pc:docMk/>
          <pc:sldMk cId="3797306229" sldId="268"/>
        </pc:sldMkLst>
        <pc:spChg chg="mod">
          <ac:chgData name="Km Ra" userId="3e452807-4895-4fc8-8635-ca554d90d64e" providerId="ADAL" clId="{56233022-EF70-47BE-9B41-B071DF83E9D0}" dt="2023-03-07T14:51:16.035" v="96" actId="20577"/>
          <ac:spMkLst>
            <pc:docMk/>
            <pc:sldMk cId="3797306229" sldId="268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49:35.084" v="15" actId="20577"/>
        <pc:sldMkLst>
          <pc:docMk/>
          <pc:sldMk cId="1265323788" sldId="269"/>
        </pc:sldMkLst>
        <pc:spChg chg="mod">
          <ac:chgData name="Km Ra" userId="3e452807-4895-4fc8-8635-ca554d90d64e" providerId="ADAL" clId="{56233022-EF70-47BE-9B41-B071DF83E9D0}" dt="2023-03-07T14:49:35.084" v="15" actId="20577"/>
          <ac:spMkLst>
            <pc:docMk/>
            <pc:sldMk cId="1265323788" sldId="269"/>
            <ac:spMk id="2" creationId="{0A5D3FF5-2A93-42B1-AAAB-E2F9EDE987A0}"/>
          </ac:spMkLst>
        </pc:spChg>
      </pc:sldChg>
      <pc:sldChg chg="modSp mod">
        <pc:chgData name="Km Ra" userId="3e452807-4895-4fc8-8635-ca554d90d64e" providerId="ADAL" clId="{56233022-EF70-47BE-9B41-B071DF83E9D0}" dt="2023-03-07T14:54:04.479" v="320" actId="1076"/>
        <pc:sldMkLst>
          <pc:docMk/>
          <pc:sldMk cId="3134341239" sldId="270"/>
        </pc:sldMkLst>
        <pc:spChg chg="mod">
          <ac:chgData name="Km Ra" userId="3e452807-4895-4fc8-8635-ca554d90d64e" providerId="ADAL" clId="{56233022-EF70-47BE-9B41-B071DF83E9D0}" dt="2023-03-07T14:51:24.662" v="100" actId="20577"/>
          <ac:spMkLst>
            <pc:docMk/>
            <pc:sldMk cId="3134341239" sldId="270"/>
            <ac:spMk id="2" creationId="{0A5D3FF5-2A93-42B1-AAAB-E2F9EDE987A0}"/>
          </ac:spMkLst>
        </pc:spChg>
        <pc:spChg chg="mod">
          <ac:chgData name="Km Ra" userId="3e452807-4895-4fc8-8635-ca554d90d64e" providerId="ADAL" clId="{56233022-EF70-47BE-9B41-B071DF83E9D0}" dt="2023-03-07T14:53:57.123" v="319" actId="123"/>
          <ac:spMkLst>
            <pc:docMk/>
            <pc:sldMk cId="3134341239" sldId="270"/>
            <ac:spMk id="3" creationId="{E1CF5898-C0B0-4DBE-BE86-B93702ED3307}"/>
          </ac:spMkLst>
        </pc:spChg>
        <pc:picChg chg="mod">
          <ac:chgData name="Km Ra" userId="3e452807-4895-4fc8-8635-ca554d90d64e" providerId="ADAL" clId="{56233022-EF70-47BE-9B41-B071DF83E9D0}" dt="2023-03-07T14:54:04.479" v="320" actId="1076"/>
          <ac:picMkLst>
            <pc:docMk/>
            <pc:sldMk cId="3134341239" sldId="270"/>
            <ac:picMk id="5" creationId="{F5CD65B4-6C0D-4BCD-8287-24B97CCD9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8657" y="318863"/>
            <a:ext cx="4004822" cy="28315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657" y="3780545"/>
            <a:ext cx="4004822" cy="4795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4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552-4523-45CF-A8FE-E4EA48AAB26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C5D3-BCDF-451E-A1E3-A0CA59DC0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0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anose="02030504050205020304" pitchFamily="18" charset="0"/>
              </a:defRPr>
            </a:lvl1pPr>
          </a:lstStyle>
          <a:p>
            <a:fld id="{49DD0552-4523-45CF-A8FE-E4EA48AAB264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anose="020305040502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anose="02030504050205020304" pitchFamily="18" charset="0"/>
              </a:defRPr>
            </a:lvl1pPr>
          </a:lstStyle>
          <a:p>
            <a:fld id="{4839C5D3-BCDF-451E-A1E3-A0CA59DC0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Centaur" panose="020305040502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Centaur" panose="020305040502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entaur" panose="020305040502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entaur" panose="020305040502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entaur" panose="020305040502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appropriatehomeschooler.blogspot.com/2014/01/what-i-would-have-told-myself-13-year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non.clubpenguinwiki.info/wiki/Coffee_Sho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gear6.com/2012/03/07/why-do-a-daily-challeng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a-bc.com/training.php?id=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bgfl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asmarketingstrategy.blogspot.com/2013_12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architexts.us/2013/04/24/no-bi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llamanvero.blogspot.com/2014/11/quedarse-en-blanco-relato.html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7338" y="618310"/>
            <a:ext cx="5848062" cy="20465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Purchasing Department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2023 Vendor Workshop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56BD1-CED0-4DC5-BDB3-E13E9934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2" y="3165840"/>
            <a:ext cx="1386502" cy="13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8062504" cy="3773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Key Factors for Award</a:t>
            </a:r>
          </a:p>
          <a:p>
            <a:pPr marL="0" indent="0" algn="just">
              <a:buNone/>
            </a:pPr>
            <a:r>
              <a:rPr lang="en-US" sz="2800" dirty="0"/>
              <a:t>Invitation to Bid			Price</a:t>
            </a:r>
          </a:p>
          <a:p>
            <a:pPr marL="0" indent="0" algn="just">
              <a:buNone/>
            </a:pPr>
            <a:r>
              <a:rPr lang="en-US" sz="2800" dirty="0"/>
              <a:t>Request for Proposal			Score/Rank</a:t>
            </a:r>
          </a:p>
          <a:p>
            <a:pPr marL="0" indent="0" algn="just">
              <a:buNone/>
            </a:pPr>
            <a:r>
              <a:rPr lang="en-US" sz="2800" dirty="0"/>
              <a:t>Request for Qualification		Score/Rank</a:t>
            </a:r>
          </a:p>
          <a:p>
            <a:pPr marL="0" indent="0" algn="just">
              <a:buNone/>
            </a:pPr>
            <a:r>
              <a:rPr lang="en-US" sz="2800" dirty="0"/>
              <a:t>Request for Letters of Interest		Score/Rank</a:t>
            </a:r>
          </a:p>
          <a:p>
            <a:pPr marL="0" indent="0" algn="just">
              <a:buNone/>
            </a:pPr>
            <a:r>
              <a:rPr lang="en-US" sz="2800" dirty="0"/>
              <a:t>Request for Information		Score/Rank</a:t>
            </a:r>
          </a:p>
          <a:p>
            <a:pPr marL="0" indent="0" algn="just">
              <a:buNone/>
            </a:pPr>
            <a:r>
              <a:rPr lang="en-US" sz="2800" dirty="0"/>
              <a:t>Invitation to Negotiate		Price</a:t>
            </a:r>
          </a:p>
          <a:p>
            <a:pPr marL="0" indent="0" algn="just">
              <a:buNone/>
            </a:pPr>
            <a:r>
              <a:rPr lang="en-US" sz="2800" dirty="0"/>
              <a:t>Invitation to Quote			Price</a:t>
            </a:r>
          </a:p>
        </p:txBody>
      </p:sp>
    </p:spTree>
    <p:extLst>
      <p:ext uri="{BB962C8B-B14F-4D97-AF65-F5344CB8AC3E}">
        <p14:creationId xmlns:p14="http://schemas.microsoft.com/office/powerpoint/2010/main" val="341929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863"/>
            <a:ext cx="8062504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What Not To Do</a:t>
            </a:r>
          </a:p>
          <a:p>
            <a:pPr marL="0" indent="0" algn="ctr">
              <a:buNone/>
            </a:pPr>
            <a:r>
              <a:rPr lang="en-US" sz="2400" dirty="0"/>
              <a:t>Exceptions</a:t>
            </a:r>
          </a:p>
          <a:p>
            <a:pPr marL="0" indent="0" algn="ctr">
              <a:buNone/>
            </a:pPr>
            <a:r>
              <a:rPr lang="en-US" sz="2400" dirty="0"/>
              <a:t>Changes</a:t>
            </a:r>
          </a:p>
          <a:p>
            <a:pPr marL="0" indent="0" algn="ctr">
              <a:buNone/>
            </a:pPr>
            <a:r>
              <a:rPr lang="en-US" sz="2400" dirty="0"/>
              <a:t>Too Much Fluff</a:t>
            </a:r>
          </a:p>
          <a:p>
            <a:pPr marL="0" indent="0" algn="ctr">
              <a:buNone/>
            </a:pPr>
            <a:r>
              <a:rPr lang="en-US" sz="2400" dirty="0"/>
              <a:t>Late Submission</a:t>
            </a:r>
          </a:p>
          <a:p>
            <a:pPr marL="0" indent="0" algn="ctr">
              <a:buNone/>
            </a:pPr>
            <a:r>
              <a:rPr lang="en-US" sz="2400" dirty="0"/>
              <a:t>Not Reading the Solicitation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050" name="Picture 2" descr="Image result for free funny cartoon on bidding">
            <a:extLst>
              <a:ext uri="{FF2B5EF4-FFF2-40B4-BE49-F238E27FC236}">
                <a16:creationId xmlns:a16="http://schemas.microsoft.com/office/drawing/2014/main" id="{0FDB35E4-AE82-4A7E-B2B0-23105C56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81019"/>
            <a:ext cx="2570730" cy="19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4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863"/>
            <a:ext cx="8062504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What To Do</a:t>
            </a:r>
          </a:p>
          <a:p>
            <a:pPr marL="0" indent="0" algn="ctr">
              <a:buNone/>
            </a:pPr>
            <a:r>
              <a:rPr lang="en-US" sz="2400" dirty="0"/>
              <a:t>Address the Evaluation Criteria</a:t>
            </a:r>
          </a:p>
          <a:p>
            <a:pPr marL="0" indent="0" algn="ctr">
              <a:buNone/>
            </a:pPr>
            <a:r>
              <a:rPr lang="en-US" sz="2400" dirty="0"/>
              <a:t>Signature</a:t>
            </a:r>
          </a:p>
          <a:p>
            <a:pPr marL="0" indent="0" algn="ctr">
              <a:buNone/>
            </a:pPr>
            <a:r>
              <a:rPr lang="en-US" sz="2400" dirty="0"/>
              <a:t>Timely Submission</a:t>
            </a:r>
          </a:p>
          <a:p>
            <a:pPr marL="0" indent="0" algn="ctr">
              <a:buNone/>
            </a:pPr>
            <a:r>
              <a:rPr lang="en-US" sz="2400" dirty="0"/>
              <a:t>READ THE INSTRUCTIONS!</a:t>
            </a:r>
          </a:p>
          <a:p>
            <a:pPr marL="0" indent="0" algn="ctr">
              <a:buNone/>
            </a:pPr>
            <a:r>
              <a:rPr lang="en-US" sz="2400" dirty="0"/>
              <a:t>Almost Everything is a Public Record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E6C20-184E-4E9F-A87E-2AF424D5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650" y="1506583"/>
            <a:ext cx="1826000" cy="21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863"/>
            <a:ext cx="8062504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What’s That…?</a:t>
            </a:r>
          </a:p>
          <a:p>
            <a:pPr marL="0" indent="0" algn="just">
              <a:buNone/>
            </a:pPr>
            <a:r>
              <a:rPr lang="en-US" sz="2400" dirty="0"/>
              <a:t>Bid Waiver: waives the competitive process      </a:t>
            </a:r>
          </a:p>
          <a:p>
            <a:pPr marL="0" indent="0" algn="just">
              <a:buNone/>
            </a:pPr>
            <a:r>
              <a:rPr lang="en-US" sz="2400" dirty="0"/>
              <a:t>Sole Source: only vendor who sells the commodity</a:t>
            </a:r>
          </a:p>
          <a:p>
            <a:pPr marL="0" indent="0" algn="just">
              <a:buNone/>
            </a:pPr>
            <a:r>
              <a:rPr lang="en-US" sz="2400" dirty="0"/>
              <a:t>Single Source: standardization; justification/emergency</a:t>
            </a:r>
          </a:p>
          <a:p>
            <a:pPr marL="0" indent="0" algn="just">
              <a:buNone/>
            </a:pPr>
            <a:r>
              <a:rPr lang="en-US" sz="2400" dirty="0"/>
              <a:t>Do the Work Ourselves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D65B4-6C0D-4BCD-8287-24B97CCD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4381" y="1746692"/>
            <a:ext cx="1756773" cy="22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863"/>
            <a:ext cx="8062504" cy="3962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Where to Find Bids</a:t>
            </a:r>
          </a:p>
          <a:p>
            <a:pPr marL="0" indent="0" algn="ctr">
              <a:buNone/>
            </a:pPr>
            <a:r>
              <a:rPr lang="en-US" sz="2400" dirty="0"/>
              <a:t>Newspapers</a:t>
            </a:r>
          </a:p>
          <a:p>
            <a:pPr marL="0" indent="0" algn="ctr">
              <a:buNone/>
            </a:pPr>
            <a:r>
              <a:rPr lang="en-US" sz="2400" dirty="0"/>
              <a:t>City Websites</a:t>
            </a:r>
          </a:p>
          <a:p>
            <a:pPr marL="0" indent="0" algn="ctr">
              <a:buNone/>
            </a:pPr>
            <a:r>
              <a:rPr lang="en-US" sz="2400" dirty="0"/>
              <a:t>DemandStar</a:t>
            </a:r>
          </a:p>
          <a:p>
            <a:pPr marL="0" indent="0" algn="ctr">
              <a:buNone/>
            </a:pPr>
            <a:r>
              <a:rPr lang="en-US" sz="2400" dirty="0"/>
              <a:t>Mercell USA</a:t>
            </a:r>
          </a:p>
          <a:p>
            <a:pPr marL="0" indent="0" algn="ctr">
              <a:buNone/>
            </a:pPr>
            <a:r>
              <a:rPr lang="en-US" sz="2400" dirty="0"/>
              <a:t>Blue Book</a:t>
            </a:r>
          </a:p>
          <a:p>
            <a:pPr marL="0" indent="0" algn="ctr">
              <a:buNone/>
            </a:pPr>
            <a:r>
              <a:rPr lang="en-US" sz="2400" dirty="0"/>
              <a:t>Public Purchase</a:t>
            </a:r>
          </a:p>
          <a:p>
            <a:pPr marL="0" indent="0" algn="ctr">
              <a:buNone/>
            </a:pPr>
            <a:r>
              <a:rPr lang="en-US" sz="2400" dirty="0"/>
              <a:t>Entity Vendor List</a:t>
            </a:r>
          </a:p>
          <a:p>
            <a:pPr marL="0" indent="0" algn="ctr">
              <a:buNone/>
            </a:pPr>
            <a:r>
              <a:rPr lang="en-US" sz="2400" dirty="0"/>
              <a:t>Many Others – Go Look!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FDB2F-AD58-41DB-B342-CE3C375C8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7919" y="1901280"/>
            <a:ext cx="2140675" cy="21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9863"/>
            <a:ext cx="8062504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B5BD0-0BD0-4F86-AE98-CED164FA4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2223" y="1915886"/>
            <a:ext cx="4079495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9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March 24, 2023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949"/>
            <a:ext cx="8062504" cy="387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WELCOME!</a:t>
            </a:r>
          </a:p>
        </p:txBody>
      </p:sp>
      <p:pic>
        <p:nvPicPr>
          <p:cNvPr id="1026" name="Picture 2" descr="Image result for free funny cartoon on bidding">
            <a:extLst>
              <a:ext uri="{FF2B5EF4-FFF2-40B4-BE49-F238E27FC236}">
                <a16:creationId xmlns:a16="http://schemas.microsoft.com/office/drawing/2014/main" id="{758216E3-7326-47B6-820B-4B0F538C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24" y="1848243"/>
            <a:ext cx="5365352" cy="30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2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949"/>
            <a:ext cx="8062504" cy="387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solidFill>
                  <a:srgbClr val="FF0000"/>
                </a:solidFill>
              </a:rPr>
              <a:t>Event Host: City of Palm Beach Gardens</a:t>
            </a:r>
          </a:p>
          <a:p>
            <a:pPr marL="0" indent="0" algn="ctr">
              <a:buNone/>
            </a:pPr>
            <a:r>
              <a:rPr lang="en-US" sz="5100" dirty="0">
                <a:solidFill>
                  <a:srgbClr val="00B050"/>
                </a:solidFill>
              </a:rPr>
              <a:t>Km! Ra</a:t>
            </a:r>
          </a:p>
          <a:p>
            <a:pPr marL="0" indent="0" algn="ctr">
              <a:buNone/>
            </a:pPr>
            <a:r>
              <a:rPr lang="en-US" sz="2200" dirty="0"/>
              <a:t>CPSM, C.P.M., CPPO, CPPB, CAP, OM; CPCP, FCCM, PMP</a:t>
            </a:r>
          </a:p>
          <a:p>
            <a:pPr marL="0" indent="0" algn="ctr">
              <a:buNone/>
            </a:pPr>
            <a:r>
              <a:rPr lang="en-US" sz="2800" b="1" dirty="0"/>
              <a:t>Purchasing and Contracts Director</a:t>
            </a:r>
            <a:endParaRPr lang="en-US" sz="2800" dirty="0"/>
          </a:p>
          <a:p>
            <a:pPr marL="0" indent="0" algn="ctr">
              <a:buNone/>
            </a:pPr>
            <a:r>
              <a:rPr lang="en-US" sz="2000" b="1" dirty="0"/>
              <a:t>Office:</a:t>
            </a:r>
            <a:r>
              <a:rPr lang="en-US" sz="2000" dirty="0"/>
              <a:t> (561) 799-4197 </a:t>
            </a:r>
            <a:r>
              <a:rPr lang="en-US" sz="2000" b="1" dirty="0"/>
              <a:t>|</a:t>
            </a:r>
            <a:r>
              <a:rPr lang="en-US" sz="2000" dirty="0"/>
              <a:t> </a:t>
            </a:r>
            <a:r>
              <a:rPr lang="en-US" sz="2000" b="1" dirty="0"/>
              <a:t>Site:</a:t>
            </a:r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  <a:hlinkClick r:id="rId2"/>
              </a:rPr>
              <a:t>www.pbgfl.com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/>
              <a:t>Address:</a:t>
            </a:r>
            <a:r>
              <a:rPr lang="en-US" sz="2000" dirty="0"/>
              <a:t> 10500 N. Military Trail </a:t>
            </a:r>
            <a:r>
              <a:rPr lang="en-US" sz="2000" b="1" dirty="0"/>
              <a:t>|</a:t>
            </a:r>
            <a:r>
              <a:rPr lang="en-US" sz="2000" dirty="0"/>
              <a:t> Palm Beach Gardens, FL 33410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7B427-4970-43AC-B9D3-4456E43C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6" y="644963"/>
            <a:ext cx="1810376" cy="21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1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2018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Image result for free funny cartoon on bidding">
            <a:extLst>
              <a:ext uri="{FF2B5EF4-FFF2-40B4-BE49-F238E27FC236}">
                <a16:creationId xmlns:a16="http://schemas.microsoft.com/office/drawing/2014/main" id="{F017782E-E7C0-4ACF-9B0E-78B7C8CF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00" y="1053737"/>
            <a:ext cx="4595600" cy="39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7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D8E21F-5C4B-4E6F-B8D4-1BE649E14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1680" y="1268413"/>
            <a:ext cx="5247134" cy="3312691"/>
          </a:xfrm>
        </p:spPr>
      </p:pic>
    </p:spTree>
    <p:extLst>
      <p:ext uri="{BB962C8B-B14F-4D97-AF65-F5344CB8AC3E}">
        <p14:creationId xmlns:p14="http://schemas.microsoft.com/office/powerpoint/2010/main" val="401498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62504" cy="38840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Types of Solicitations</a:t>
            </a:r>
          </a:p>
          <a:p>
            <a:pPr marL="0" indent="0" algn="just">
              <a:buNone/>
            </a:pPr>
            <a:r>
              <a:rPr lang="en-US" sz="2800" dirty="0"/>
              <a:t>Invitation to Bid			ITB</a:t>
            </a:r>
          </a:p>
          <a:p>
            <a:pPr marL="0" indent="0" algn="just">
              <a:buNone/>
            </a:pPr>
            <a:r>
              <a:rPr lang="en-US" sz="2800" dirty="0"/>
              <a:t>Request for Proposal			RFP</a:t>
            </a:r>
          </a:p>
          <a:p>
            <a:pPr marL="0" indent="0" algn="just">
              <a:buNone/>
            </a:pPr>
            <a:r>
              <a:rPr lang="en-US" sz="2800" dirty="0"/>
              <a:t>Request for Qualification		RFQ</a:t>
            </a:r>
          </a:p>
          <a:p>
            <a:pPr marL="0" indent="0" algn="just">
              <a:buNone/>
            </a:pPr>
            <a:r>
              <a:rPr lang="en-US" sz="2800" dirty="0"/>
              <a:t>Request for Letters of Interest		RLI</a:t>
            </a:r>
          </a:p>
          <a:p>
            <a:pPr marL="0" indent="0" algn="just">
              <a:buNone/>
            </a:pPr>
            <a:r>
              <a:rPr lang="en-US" sz="2800" dirty="0"/>
              <a:t>Request for Information		RFI</a:t>
            </a:r>
          </a:p>
          <a:p>
            <a:pPr marL="0" indent="0" algn="just">
              <a:buNone/>
            </a:pPr>
            <a:r>
              <a:rPr lang="en-US" sz="2800" dirty="0"/>
              <a:t>Invitation to Negotiate		ITN</a:t>
            </a:r>
          </a:p>
          <a:p>
            <a:pPr marL="0" indent="0" algn="just">
              <a:buNone/>
            </a:pPr>
            <a:r>
              <a:rPr lang="en-US" sz="2800" dirty="0"/>
              <a:t>Invitation to Quote			ITQ</a:t>
            </a:r>
          </a:p>
          <a:p>
            <a:pPr marL="0" indent="0" algn="just">
              <a:buNone/>
            </a:pPr>
            <a:r>
              <a:rPr lang="en-US" sz="2800" dirty="0"/>
              <a:t>Construction Manager @ Risk	CMAR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B7EC6-2407-4A07-8F5D-87016CB0D0DB}"/>
              </a:ext>
            </a:extLst>
          </p:cNvPr>
          <p:cNvSpPr txBox="1"/>
          <p:nvPr/>
        </p:nvSpPr>
        <p:spPr>
          <a:xfrm>
            <a:off x="330926" y="51435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architexts.us/2013/04/24/no-bid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9E891-CBE7-472E-BF34-CE5A41668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554686" y="1937819"/>
            <a:ext cx="2062105" cy="22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949"/>
            <a:ext cx="8062504" cy="387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Typical Sections</a:t>
            </a:r>
          </a:p>
          <a:p>
            <a:pPr marL="0" indent="0" algn="ctr">
              <a:buNone/>
            </a:pPr>
            <a:r>
              <a:rPr lang="en-US" sz="2800" dirty="0"/>
              <a:t>Instructions/Contact Person</a:t>
            </a:r>
          </a:p>
          <a:p>
            <a:pPr marL="0" indent="0" algn="ctr">
              <a:buNone/>
            </a:pPr>
            <a:r>
              <a:rPr lang="en-US" sz="2800" dirty="0"/>
              <a:t>Table of Contents</a:t>
            </a:r>
          </a:p>
          <a:p>
            <a:pPr marL="0" indent="0" algn="ctr">
              <a:buNone/>
            </a:pPr>
            <a:r>
              <a:rPr lang="en-US" sz="2800" dirty="0"/>
              <a:t>Special Terms and Conditions</a:t>
            </a:r>
          </a:p>
          <a:p>
            <a:pPr marL="0" indent="0" algn="ctr">
              <a:buNone/>
            </a:pPr>
            <a:r>
              <a:rPr lang="en-US" sz="2800" dirty="0"/>
              <a:t>Statement of Work</a:t>
            </a:r>
          </a:p>
          <a:p>
            <a:pPr marL="0" indent="0" algn="ctr">
              <a:buNone/>
            </a:pPr>
            <a:r>
              <a:rPr lang="en-US" sz="2800" dirty="0"/>
              <a:t>Submittals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92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65" y="1166949"/>
            <a:ext cx="8062504" cy="387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City eProcurement Portal</a:t>
            </a:r>
          </a:p>
          <a:p>
            <a:pPr marL="0" indent="0" algn="ctr">
              <a:buNone/>
            </a:pPr>
            <a:r>
              <a:rPr lang="en-US" sz="2800" dirty="0"/>
              <a:t>Mercell USA</a:t>
            </a:r>
          </a:p>
          <a:p>
            <a:pPr marL="0" indent="0" algn="ctr">
              <a:buNone/>
            </a:pPr>
            <a:r>
              <a:rPr lang="en-US" sz="2800" dirty="0"/>
              <a:t>All responses  and addendums are through the e-procurement portal.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24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3FF5-2A93-42B1-AAAB-E2F9EDE9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2023 Vendor Workshop</a:t>
            </a:r>
            <a:br>
              <a:rPr lang="en-US" sz="2800" dirty="0"/>
            </a:br>
            <a:r>
              <a:rPr lang="en-US" sz="2800" dirty="0">
                <a:solidFill>
                  <a:srgbClr val="00B050"/>
                </a:solidFill>
              </a:rPr>
              <a:t>How to Respond to Bids and Other Solicitations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5898-C0B0-4DBE-BE86-B93702E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3406"/>
            <a:ext cx="8062504" cy="3918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Methods of Award</a:t>
            </a:r>
          </a:p>
          <a:p>
            <a:pPr marL="0" indent="0" algn="ctr">
              <a:buNone/>
            </a:pPr>
            <a:r>
              <a:rPr lang="en-US" sz="2800" dirty="0"/>
              <a:t>Lowest Price</a:t>
            </a:r>
          </a:p>
          <a:p>
            <a:pPr marL="0" indent="0" algn="ctr">
              <a:buNone/>
            </a:pPr>
            <a:r>
              <a:rPr lang="en-US" sz="2800" dirty="0"/>
              <a:t>Highest Price</a:t>
            </a:r>
          </a:p>
          <a:p>
            <a:pPr marL="0" indent="0" algn="ctr">
              <a:buNone/>
            </a:pPr>
            <a:r>
              <a:rPr lang="en-US" sz="2800" dirty="0"/>
              <a:t>Highest Discount</a:t>
            </a:r>
          </a:p>
          <a:p>
            <a:pPr marL="0" indent="0" algn="ctr">
              <a:buNone/>
            </a:pPr>
            <a:r>
              <a:rPr lang="en-US" sz="2800" dirty="0"/>
              <a:t>Highest Ranked (scored)</a:t>
            </a:r>
          </a:p>
          <a:p>
            <a:pPr marL="0" indent="0" algn="ctr">
              <a:buNone/>
            </a:pPr>
            <a:r>
              <a:rPr lang="en-US" sz="2800" dirty="0"/>
              <a:t>Best Value</a:t>
            </a:r>
          </a:p>
          <a:p>
            <a:pPr marL="0" indent="0" algn="ctr">
              <a:buNone/>
            </a:pPr>
            <a:r>
              <a:rPr lang="en-US" sz="2800" dirty="0"/>
              <a:t>Proximity (closest)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2194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BG_Blue.potx [Read-Only]" id="{9B8F3F21-5F7B-4605-BC0B-D1CF90C033A8}" vid="{6E7FA794-39C3-41DD-8BA8-1642974156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PBG Blue PowerPoint Template</Template>
  <TotalTime>113</TotalTime>
  <Words>528</Words>
  <Application>Microsoft Office PowerPoint</Application>
  <PresentationFormat>On-screen Show (16:9)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Centaur</vt:lpstr>
      <vt:lpstr>Times New Roman</vt:lpstr>
      <vt:lpstr>Custom Design</vt:lpstr>
      <vt:lpstr>Purchasing Department  2023 Vendor Workshop</vt:lpstr>
      <vt:lpstr>2023 Vendor Workshop How to Respond to Bids and Other Solicitations March 24, 2023 </vt:lpstr>
      <vt:lpstr>2023 Vendor Workshop How to Respond to Bids and Other Solicitations</vt:lpstr>
      <vt:lpstr>2018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  <vt:lpstr>2023 Vendor Workshop How to Respond to Bids and Other Solicitations </vt:lpstr>
    </vt:vector>
  </TitlesOfParts>
  <Company>City of Palm Beach Gardens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Palm Beach Gardens Blue PowerPoint Template</dc:subject>
  <dc:creator>Km Ra</dc:creator>
  <cp:lastModifiedBy>Km Ra</cp:lastModifiedBy>
  <cp:revision>2</cp:revision>
  <dcterms:created xsi:type="dcterms:W3CDTF">2018-02-02T13:59:58Z</dcterms:created>
  <dcterms:modified xsi:type="dcterms:W3CDTF">2023-03-07T15:13:11Z</dcterms:modified>
</cp:coreProperties>
</file>